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微软用户" initials="微软用户" lastIdx="1" clrIdx="0"/>
  <p:cmAuthor id="1" name="shen hui" initials="sh" lastIdx="2" clrIdx="0"/>
  <p:cmAuthor id="2" name="admin" initials="a" lastIdx="1" clrIdx="1"/>
  <p:cmAuthor id="3" name="Haoweiguan" initials="H" lastIdx="2" clrIdx="2"/>
  <p:cmAuthor id="4" name="Timi" initials="T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commentAuthors" Target="commentAuthors.xml"/><Relationship Id="rId8" Type="http://schemas.openxmlformats.org/officeDocument/2006/relationships/tableStyles" Target="tableStyles.xml"/><Relationship Id="rId7" Type="http://schemas.openxmlformats.org/officeDocument/2006/relationships/viewProps" Target="viewProps.xml"/><Relationship Id="rId6" Type="http://schemas.openxmlformats.org/officeDocument/2006/relationships/presProps" Target="presProps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标题 1"/>
          <p:cNvSpPr>
            <a:spLocks noGrp="1"/>
          </p:cNvSpPr>
          <p:nvPr/>
        </p:nvSpPr>
        <p:spPr bwMode="auto">
          <a:xfrm>
            <a:off x="1264285" y="1541780"/>
            <a:ext cx="9664065" cy="106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t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宋体" panose="02010600030101010101" pitchFamily="2" charset="-122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indent="0" algn="l">
              <a:lnSpc>
                <a:spcPct val="130000"/>
              </a:lnSpc>
            </a:pPr>
            <a:r>
              <a:rPr lang="en-US" altLang="zh-CN" sz="1400" dirty="0"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</a:rPr>
              <a:t>Since the beginning of the Zhou Dynasty </a:t>
            </a:r>
            <a:r>
              <a:rPr lang="en-US" altLang="zh-CN" sz="1400" b="1" dirty="0">
                <a:solidFill>
                  <a:srgbClr val="336600"/>
                </a:solidFill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</a:rPr>
              <a:t>(1056 B.C. – 256 B.C.) </a:t>
            </a:r>
            <a:r>
              <a:rPr lang="en-US" altLang="zh-CN" sz="1400" dirty="0"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</a:rPr>
              <a:t>, there are many books describing the function of </a:t>
            </a:r>
            <a:r>
              <a:rPr lang="en-US" altLang="zh-CN" sz="1400" dirty="0" err="1"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</a:rPr>
              <a:t>Yangsui, </a:t>
            </a:r>
            <a:r>
              <a:rPr lang="en-US" altLang="zh-CN" sz="1400" dirty="0">
                <a:solidFill>
                  <a:schemeClr val="tx1"/>
                </a:solidFill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</a:rPr>
              <a:t>and that appeared from the Chinese Bronze Age.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</a:rPr>
              <a:t> Concave mirrors </a:t>
            </a:r>
            <a:r>
              <a:rPr lang="en-US" altLang="zh-CN" sz="1400" dirty="0">
                <a:solidFill>
                  <a:schemeClr val="tx1"/>
                </a:solidFill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</a:rPr>
              <a:t>made of bronze could concentrate the sunlight onto an object to make it burst into flames within seconds.                   </a:t>
            </a:r>
            <a:r>
              <a:rPr lang="en-US" altLang="zh-CN" sz="1600" b="1" dirty="0" err="1">
                <a:solidFill>
                  <a:srgbClr val="C00000"/>
                </a:solidFill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</a:rPr>
              <a:t>Yangsui</a:t>
            </a:r>
            <a:r>
              <a:rPr lang="en-US" altLang="zh-CN" sz="1600" b="1" dirty="0">
                <a:solidFill>
                  <a:srgbClr val="C00000"/>
                </a:solidFill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</a:rPr>
              <a:t>: the oldest solar device in the human history</a:t>
            </a:r>
            <a:r>
              <a:rPr lang="zh-CN" altLang="en-US" sz="1600" b="1" dirty="0">
                <a:solidFill>
                  <a:srgbClr val="C00000"/>
                </a:solidFill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</a:rPr>
              <a:t> </a:t>
            </a:r>
            <a:r>
              <a:rPr lang="en-US" altLang="zh-CN" sz="1600" b="1" dirty="0">
                <a:solidFill>
                  <a:srgbClr val="C00000"/>
                </a:solidFill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</a:rPr>
              <a:t>!*</a:t>
            </a:r>
            <a:endParaRPr lang="en-US" altLang="zh-CN" sz="1600" b="1" dirty="0">
              <a:solidFill>
                <a:srgbClr val="C00000"/>
              </a:solidFill>
              <a:latin typeface="Calibri" panose="020F0502020204030204" charset="0"/>
              <a:ea typeface="Times New Roman" panose="02020603050405020304" charset="0"/>
              <a:cs typeface="Calibri" panose="020F0502020204030204" charset="0"/>
            </a:endParaRPr>
          </a:p>
        </p:txBody>
      </p:sp>
      <p:pic>
        <p:nvPicPr>
          <p:cNvPr id="45058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2606040"/>
            <a:ext cx="3479800" cy="258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矩形 3"/>
          <p:cNvSpPr>
            <a:spLocks noChangeArrowheads="1"/>
          </p:cNvSpPr>
          <p:nvPr/>
        </p:nvSpPr>
        <p:spPr bwMode="auto">
          <a:xfrm>
            <a:off x="5596890" y="5479650"/>
            <a:ext cx="584835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rgbClr val="336600"/>
                </a:solidFill>
                <a:latin typeface="方正大黑简体" charset="0"/>
                <a:ea typeface="方正大黑简体" charset="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rgbClr val="0070C0"/>
                </a:solidFill>
                <a:latin typeface="方正黑体简体" charset="0"/>
                <a:ea typeface="方正黑体简体" charset="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rgbClr val="0070C0"/>
                </a:solidFill>
                <a:latin typeface="方正黑体简体" charset="0"/>
                <a:ea typeface="方正黑体简体" charset="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rgbClr val="0070C0"/>
                </a:solidFill>
                <a:latin typeface="方正黑体简体" charset="0"/>
                <a:ea typeface="方正黑体简体" charset="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rgbClr val="0070C0"/>
                </a:solidFill>
                <a:latin typeface="方正黑体简体" charset="0"/>
                <a:ea typeface="方正黑体简体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70C0"/>
                </a:solidFill>
                <a:latin typeface="方正黑体简体" charset="0"/>
                <a:ea typeface="方正黑体简体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70C0"/>
                </a:solidFill>
                <a:latin typeface="方正黑体简体" charset="0"/>
                <a:ea typeface="方正黑体简体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70C0"/>
                </a:solidFill>
                <a:latin typeface="方正黑体简体" charset="0"/>
                <a:ea typeface="方正黑体简体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rgbClr val="0070C0"/>
                </a:solidFill>
                <a:latin typeface="方正黑体简体" charset="0"/>
                <a:ea typeface="方正黑体简体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zh-CN" sz="1400" dirty="0">
                <a:solidFill>
                  <a:schemeClr val="tx2"/>
                </a:solidFill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</a:rPr>
              <a:t>Diameter</a:t>
            </a:r>
            <a:r>
              <a:rPr lang="zh-CN" altLang="en-US" sz="1400" dirty="0">
                <a:solidFill>
                  <a:schemeClr val="tx2"/>
                </a:solidFill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</a:rPr>
              <a:t>：</a:t>
            </a:r>
            <a:r>
              <a:rPr lang="en-US" altLang="zh-CN" sz="1400" dirty="0">
                <a:solidFill>
                  <a:schemeClr val="tx2"/>
                </a:solidFill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</a:rPr>
              <a:t>51 mm, </a:t>
            </a:r>
            <a:r>
              <a:rPr lang="en-US" altLang="zh-CN" sz="1400" dirty="0">
                <a:solidFill>
                  <a:srgbClr val="C00000"/>
                </a:solidFill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</a:rPr>
              <a:t>concave mirrors, </a:t>
            </a:r>
            <a:r>
              <a:rPr lang="en-US" altLang="zh-CN" sz="1400" b="1" dirty="0">
                <a:solidFill>
                  <a:srgbClr val="C00000"/>
                </a:solidFill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</a:rPr>
              <a:t>Qin Dynasty</a:t>
            </a:r>
            <a:r>
              <a:rPr lang="en-US" altLang="zh-CN" sz="1400" b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</a:rPr>
              <a:t> </a:t>
            </a:r>
            <a:r>
              <a:rPr lang="zh-CN" altLang="en-US" sz="1400" b="1" dirty="0">
                <a:solidFill>
                  <a:srgbClr val="FF0000"/>
                </a:solidFill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</a:rPr>
              <a:t> </a:t>
            </a:r>
            <a:r>
              <a:rPr lang="en-US" altLang="zh-CN" sz="1200" dirty="0">
                <a:solidFill>
                  <a:schemeClr val="tx1"/>
                </a:solidFill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</a:rPr>
              <a:t>(221 B.C.-206 B.C)</a:t>
            </a:r>
            <a:endParaRPr lang="en-US" altLang="zh-CN" sz="1200" dirty="0">
              <a:solidFill>
                <a:schemeClr val="tx1"/>
              </a:solidFill>
              <a:latin typeface="Calibri" panose="020F0502020204030204" charset="0"/>
              <a:ea typeface="Times New Roman" panose="02020603050405020304" charset="0"/>
              <a:cs typeface="Calibri" panose="020F0502020204030204" charset="0"/>
            </a:endParaRPr>
          </a:p>
        </p:txBody>
      </p:sp>
      <p:pic>
        <p:nvPicPr>
          <p:cNvPr id="45060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095" y="2677160"/>
            <a:ext cx="390334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矩形 1"/>
          <p:cNvSpPr>
            <a:spLocks noChangeArrowheads="1"/>
          </p:cNvSpPr>
          <p:nvPr/>
        </p:nvSpPr>
        <p:spPr bwMode="auto">
          <a:xfrm>
            <a:off x="3428365" y="5972175"/>
            <a:ext cx="624840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600" dirty="0">
                <a:solidFill>
                  <a:srgbClr val="FF0000"/>
                </a:solidFill>
                <a:latin typeface="+mn-lt"/>
                <a:ea typeface="Times New Roman" panose="02020603050405020304" charset="0"/>
                <a:cs typeface="Times New Roman" panose="02020603050405020304" charset="0"/>
              </a:rPr>
              <a:t>*</a:t>
            </a:r>
            <a:r>
              <a:rPr lang="en-US" altLang="zh-CN" sz="1400" dirty="0">
                <a:solidFill>
                  <a:schemeClr val="tx2"/>
                </a:solidFill>
                <a:latin typeface="+mn-lt"/>
                <a:ea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1400" dirty="0">
                <a:solidFill>
                  <a:schemeClr val="tx2"/>
                </a:solidFill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</a:rPr>
              <a:t>John </a:t>
            </a:r>
            <a:r>
              <a:rPr lang="en-US" altLang="zh-CN" sz="1400" dirty="0" err="1">
                <a:solidFill>
                  <a:schemeClr val="tx2"/>
                </a:solidFill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</a:rPr>
              <a:t>Perlin</a:t>
            </a:r>
            <a:r>
              <a:rPr lang="en-US" altLang="zh-CN" sz="1400" dirty="0">
                <a:solidFill>
                  <a:schemeClr val="tx2"/>
                </a:solidFill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</a:rPr>
              <a:t>: </a:t>
            </a:r>
            <a:r>
              <a:rPr lang="en-US" altLang="zh-CN" sz="1400" b="1" i="1" dirty="0">
                <a:solidFill>
                  <a:srgbClr val="C00000"/>
                </a:solidFill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</a:rPr>
              <a:t>LET IT SHINE</a:t>
            </a:r>
            <a:r>
              <a:rPr lang="en-US" altLang="zh-CN" sz="1400" dirty="0">
                <a:solidFill>
                  <a:schemeClr val="tx2"/>
                </a:solidFill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</a:rPr>
              <a:t>, P37-55, New World Library, Novato, California</a:t>
            </a:r>
            <a:endParaRPr lang="zh-CN" altLang="en-US" sz="1400" dirty="0">
              <a:solidFill>
                <a:schemeClr val="tx2"/>
              </a:solidFill>
              <a:latin typeface="Calibri" panose="020F0502020204030204" charset="0"/>
              <a:cs typeface="Calibri" panose="020F0502020204030204" charset="0"/>
            </a:endParaRPr>
          </a:p>
        </p:txBody>
      </p:sp>
      <p:sp>
        <p:nvSpPr>
          <p:cNvPr id="28678" name="矩形 2"/>
          <p:cNvSpPr>
            <a:spLocks noChangeArrowheads="1"/>
          </p:cNvSpPr>
          <p:nvPr/>
        </p:nvSpPr>
        <p:spPr bwMode="auto">
          <a:xfrm>
            <a:off x="1883469" y="5449170"/>
            <a:ext cx="3613150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defRPr/>
            </a:pPr>
            <a:r>
              <a:rPr lang="en-US" altLang="zh-CN" sz="1400" dirty="0">
                <a:solidFill>
                  <a:schemeClr val="tx2"/>
                </a:solidFill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</a:rPr>
              <a:t>Illustration drawn by Ms. Zhou </a:t>
            </a:r>
            <a:r>
              <a:rPr lang="en-US" altLang="zh-CN" sz="1400" dirty="0" err="1">
                <a:solidFill>
                  <a:schemeClr val="tx2"/>
                </a:solidFill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</a:rPr>
              <a:t>Rongrong</a:t>
            </a:r>
            <a:endParaRPr lang="zh-CN" altLang="en-US" sz="1400" dirty="0">
              <a:solidFill>
                <a:schemeClr val="tx2"/>
              </a:solidFill>
              <a:latin typeface="Calibri" panose="020F0502020204030204" charset="0"/>
              <a:ea typeface="Times New Roman" panose="02020603050405020304" charset="0"/>
              <a:cs typeface="Calibri" panose="020F0502020204030204" charset="0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11575" y="366465"/>
            <a:ext cx="10969200" cy="705600"/>
          </a:xfrm>
        </p:spPr>
        <p:txBody>
          <a:bodyPr>
            <a:normAutofit fontScale="90000"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uFillTx/>
                <a:latin typeface="Calibri" panose="020F0502020204030204" charset="0"/>
                <a:cs typeface="Calibri" panose="020F0502020204030204" charset="0"/>
                <a:sym typeface="+mn-ea"/>
              </a:rPr>
              <a:t>Ancient solar techlonogies</a:t>
            </a:r>
            <a:endParaRPr lang="zh-CN" altLang="en-US" sz="2000"/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361950" y="813435"/>
            <a:ext cx="3318510" cy="225425"/>
          </a:xfrm>
        </p:spPr>
        <p:txBody>
          <a:bodyPr/>
          <a:lstStyle/>
          <a:p>
            <a:r>
              <a:rPr lang="en-US" altLang="zh-CN" dirty="0"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  <a:sym typeface="+mn-ea"/>
              </a:rPr>
              <a:t>Sundial, </a:t>
            </a:r>
            <a:r>
              <a:rPr lang="en-US" altLang="zh-CN" dirty="0" err="1"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  <a:sym typeface="+mn-ea"/>
              </a:rPr>
              <a:t>Yangsui and </a:t>
            </a:r>
            <a:r>
              <a:rPr lang="en-US" altLang="zh-CN" dirty="0"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  <a:sym typeface="+mn-ea"/>
              </a:rPr>
              <a:t>magic mirror</a:t>
            </a:r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4683443" y="865505"/>
            <a:ext cx="2964815" cy="95313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ctr"/>
            <a:r>
              <a:rPr lang="en-US" altLang="zh-CN" sz="2400" b="1" dirty="0"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  <a:sym typeface="+mn-ea"/>
              </a:rPr>
              <a:t>Burning Mirrors</a:t>
            </a:r>
            <a:br>
              <a:rPr lang="en-US" altLang="zh-CN" sz="2400" b="1" dirty="0"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  <a:sym typeface="+mn-ea"/>
              </a:rPr>
            </a:br>
            <a:r>
              <a:rPr lang="en-US" altLang="zh-CN" sz="1600" b="1" dirty="0"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  <a:sym typeface="+mn-ea"/>
              </a:rPr>
              <a:t> </a:t>
            </a:r>
            <a:r>
              <a:rPr lang="en-US" altLang="zh-CN" sz="1600" dirty="0"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  <a:sym typeface="+mn-ea"/>
              </a:rPr>
              <a:t>(or Sun flint, in Chinese: </a:t>
            </a:r>
            <a:r>
              <a:rPr lang="en-US" altLang="zh-CN" sz="1600" dirty="0" err="1">
                <a:solidFill>
                  <a:srgbClr val="C00000"/>
                </a:solidFill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  <a:sym typeface="+mn-ea"/>
              </a:rPr>
              <a:t>Yangsui</a:t>
            </a:r>
            <a:r>
              <a:rPr lang="en-US" altLang="zh-CN" sz="1600" dirty="0"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  <a:sym typeface="+mn-ea"/>
              </a:rPr>
              <a:t>) </a:t>
            </a:r>
            <a:br>
              <a:rPr lang="en-US" altLang="zh-CN" sz="1600" dirty="0"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  <a:sym typeface="+mn-ea"/>
              </a:rPr>
            </a:br>
            <a:endParaRPr lang="zh-CN" altLang="en-US"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标题 1"/>
          <p:cNvSpPr>
            <a:spLocks noGrp="1"/>
          </p:cNvSpPr>
          <p:nvPr/>
        </p:nvSpPr>
        <p:spPr bwMode="auto">
          <a:xfrm>
            <a:off x="1283970" y="4919345"/>
            <a:ext cx="9906000" cy="112077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宋体" panose="02010600030101010101" pitchFamily="2" charset="-122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>
              <a:lnSpc>
                <a:spcPct val="150000"/>
              </a:lnSpc>
              <a:defRPr/>
            </a:pPr>
            <a:r>
              <a:rPr lang="en-US" altLang="zh-CN" sz="1400" dirty="0">
                <a:latin typeface="Calibri" panose="020F0502020204030204" charset="0"/>
                <a:ea typeface="仿宋" panose="02010609060101010101" charset="-122"/>
                <a:cs typeface="Calibri" panose="020F0502020204030204" charset="0"/>
              </a:rPr>
              <a:t>Fire - generating experiments using a concave mirror (</a:t>
            </a:r>
            <a:r>
              <a:rPr lang="en-US" altLang="zh-CN" sz="1400" dirty="0" err="1">
                <a:latin typeface="Calibri" panose="020F0502020204030204" charset="0"/>
                <a:ea typeface="仿宋" panose="02010609060101010101" charset="-122"/>
                <a:cs typeface="Calibri" panose="020F0502020204030204" charset="0"/>
              </a:rPr>
              <a:t>Yangshui</a:t>
            </a:r>
            <a:r>
              <a:rPr lang="en-US" altLang="zh-CN" sz="1400" dirty="0">
                <a:latin typeface="Calibri" panose="020F0502020204030204" charset="0"/>
                <a:ea typeface="仿宋" panose="02010609060101010101" charset="-122"/>
                <a:cs typeface="Calibri" panose="020F0502020204030204" charset="0"/>
              </a:rPr>
              <a:t>): in Guangzhou, Foshan, Xuzhou, Chengdu, Xining (minus 20 degrees), In </a:t>
            </a:r>
            <a:r>
              <a:rPr lang="en-US" altLang="zh-CN" sz="1400" b="1" dirty="0">
                <a:latin typeface="Calibri" panose="020F0502020204030204" charset="0"/>
                <a:ea typeface="仿宋" panose="02010609060101010101" charset="-122"/>
                <a:cs typeface="Calibri" panose="020F0502020204030204" charset="0"/>
              </a:rPr>
              <a:t>China</a:t>
            </a:r>
            <a:r>
              <a:rPr lang="en-US" altLang="zh-CN" sz="1400" dirty="0">
                <a:latin typeface="Calibri" panose="020F0502020204030204" charset="0"/>
                <a:ea typeface="仿宋" panose="02010609060101010101" charset="-122"/>
                <a:cs typeface="Calibri" panose="020F0502020204030204" charset="0"/>
              </a:rPr>
              <a:t>, in Karachi, </a:t>
            </a:r>
            <a:r>
              <a:rPr lang="en-US" altLang="zh-CN" sz="1400" b="1" dirty="0">
                <a:latin typeface="Calibri" panose="020F0502020204030204" charset="0"/>
                <a:ea typeface="仿宋" panose="02010609060101010101" charset="-122"/>
                <a:cs typeface="Calibri" panose="020F0502020204030204" charset="0"/>
              </a:rPr>
              <a:t>Pakistan</a:t>
            </a:r>
            <a:r>
              <a:rPr lang="en-US" altLang="zh-CN" sz="1400" dirty="0">
                <a:latin typeface="Calibri" panose="020F0502020204030204" charset="0"/>
                <a:ea typeface="仿宋" panose="02010609060101010101" charset="-122"/>
                <a:cs typeface="Calibri" panose="020F0502020204030204" charset="0"/>
              </a:rPr>
              <a:t>, in Dubai, </a:t>
            </a:r>
            <a:r>
              <a:rPr lang="en-US" altLang="zh-CN" sz="1400" b="1" dirty="0">
                <a:latin typeface="Calibri" panose="020F0502020204030204" charset="0"/>
                <a:ea typeface="仿宋" panose="02010609060101010101" charset="-122"/>
                <a:cs typeface="Calibri" panose="020F0502020204030204" charset="0"/>
              </a:rPr>
              <a:t>United Arab Emirates</a:t>
            </a:r>
            <a:r>
              <a:rPr lang="en-US" altLang="zh-CN" sz="1400" dirty="0">
                <a:latin typeface="Calibri" panose="020F0502020204030204" charset="0"/>
                <a:ea typeface="仿宋" panose="02010609060101010101" charset="-122"/>
                <a:cs typeface="Calibri" panose="020F0502020204030204" charset="0"/>
              </a:rPr>
              <a:t>, in </a:t>
            </a:r>
            <a:r>
              <a:rPr lang="en-US" altLang="zh-CN" sz="1400" dirty="0" err="1">
                <a:latin typeface="Calibri" panose="020F0502020204030204" charset="0"/>
                <a:ea typeface="仿宋" panose="02010609060101010101" charset="-122"/>
                <a:cs typeface="Calibri" panose="020F0502020204030204" charset="0"/>
              </a:rPr>
              <a:t>Jülich</a:t>
            </a:r>
            <a:r>
              <a:rPr lang="en-US" altLang="zh-CN" sz="1400" dirty="0">
                <a:latin typeface="Calibri" panose="020F0502020204030204" charset="0"/>
                <a:ea typeface="仿宋" panose="02010609060101010101" charset="-122"/>
                <a:cs typeface="Calibri" panose="020F0502020204030204" charset="0"/>
              </a:rPr>
              <a:t>, </a:t>
            </a:r>
            <a:r>
              <a:rPr lang="en-US" altLang="zh-CN" sz="1400" b="1" dirty="0">
                <a:latin typeface="Calibri" panose="020F0502020204030204" charset="0"/>
                <a:ea typeface="仿宋" panose="02010609060101010101" charset="-122"/>
                <a:cs typeface="Calibri" panose="020F0502020204030204" charset="0"/>
              </a:rPr>
              <a:t>Germany</a:t>
            </a:r>
            <a:r>
              <a:rPr lang="en-US" altLang="zh-CN" sz="1400" dirty="0">
                <a:latin typeface="Calibri" panose="020F0502020204030204" charset="0"/>
                <a:ea typeface="仿宋" panose="02010609060101010101" charset="-122"/>
                <a:cs typeface="Calibri" panose="020F0502020204030204" charset="0"/>
              </a:rPr>
              <a:t>. </a:t>
            </a:r>
            <a:br>
              <a:rPr lang="en-US" altLang="zh-CN" sz="1400" dirty="0">
                <a:latin typeface="Calibri" panose="020F0502020204030204" charset="0"/>
                <a:ea typeface="仿宋" panose="02010609060101010101" charset="-122"/>
                <a:cs typeface="Calibri" panose="020F0502020204030204" charset="0"/>
              </a:rPr>
            </a:br>
            <a:r>
              <a:rPr lang="en-US" altLang="zh-CN" sz="1400" dirty="0" err="1">
                <a:latin typeface="Calibri" panose="020F0502020204030204" charset="0"/>
                <a:ea typeface="仿宋" panose="02010609060101010101" charset="-122"/>
                <a:cs typeface="Calibri" panose="020F0502020204030204" charset="0"/>
              </a:rPr>
              <a:t>Yangsui</a:t>
            </a:r>
            <a:r>
              <a:rPr lang="en-US" altLang="zh-CN" sz="1400" dirty="0">
                <a:latin typeface="Calibri" panose="020F0502020204030204" charset="0"/>
                <a:ea typeface="仿宋" panose="02010609060101010101" charset="-122"/>
                <a:cs typeface="Calibri" panose="020F0502020204030204" charset="0"/>
              </a:rPr>
              <a:t> can be stamped and formed from a metal alloy with a spherical or parabolic polished surface.</a:t>
            </a:r>
            <a:endParaRPr lang="zh-CN" altLang="en-US" sz="1600" dirty="0">
              <a:latin typeface="Calibri" panose="020F0502020204030204" charset="0"/>
              <a:ea typeface="仿宋" panose="02010609060101010101" charset="-122"/>
              <a:cs typeface="Calibri" panose="020F0502020204030204" charset="0"/>
            </a:endParaRPr>
          </a:p>
        </p:txBody>
      </p:sp>
      <p:pic>
        <p:nvPicPr>
          <p:cNvPr id="48130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470" y="2388553"/>
            <a:ext cx="4592638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370" y="1770698"/>
            <a:ext cx="204470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矩形 1"/>
          <p:cNvSpPr>
            <a:spLocks noChangeArrowheads="1"/>
          </p:cNvSpPr>
          <p:nvPr/>
        </p:nvSpPr>
        <p:spPr bwMode="auto">
          <a:xfrm>
            <a:off x="2872740" y="1936318"/>
            <a:ext cx="68159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1" dirty="0">
                <a:solidFill>
                  <a:schemeClr val="bg1"/>
                </a:solidFill>
                <a:latin typeface="+mn-lt"/>
                <a:ea typeface="仿宋" panose="02010609060101010101" charset="-122"/>
                <a:cs typeface="仿宋" panose="02010609060101010101" charset="-122"/>
              </a:rPr>
              <a:t>Dubai</a:t>
            </a:r>
            <a:endParaRPr lang="en-US" altLang="zh-CN" sz="1400" b="1" dirty="0">
              <a:solidFill>
                <a:schemeClr val="bg1"/>
              </a:solidFill>
              <a:latin typeface="+mn-lt"/>
              <a:ea typeface="仿宋" panose="02010609060101010101" charset="-122"/>
              <a:cs typeface="仿宋" panose="02010609060101010101" charset="-122"/>
            </a:endParaRPr>
          </a:p>
        </p:txBody>
      </p:sp>
      <p:pic>
        <p:nvPicPr>
          <p:cNvPr id="48133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60" y="1771015"/>
            <a:ext cx="2190750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4" name="矩形 4"/>
          <p:cNvSpPr>
            <a:spLocks noChangeArrowheads="1"/>
          </p:cNvSpPr>
          <p:nvPr/>
        </p:nvSpPr>
        <p:spPr bwMode="auto">
          <a:xfrm>
            <a:off x="9534525" y="2503488"/>
            <a:ext cx="116730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1" dirty="0">
                <a:solidFill>
                  <a:schemeClr val="bg1"/>
                </a:solidFill>
                <a:latin typeface="+mn-lt"/>
                <a:ea typeface="仿宋" panose="02010609060101010101" charset="-122"/>
                <a:cs typeface="仿宋" panose="02010609060101010101" charset="-122"/>
              </a:rPr>
              <a:t>Guangzhou</a:t>
            </a:r>
            <a:endParaRPr lang="en-US" altLang="zh-CN" sz="1400" b="1" dirty="0">
              <a:solidFill>
                <a:schemeClr val="bg1"/>
              </a:solidFill>
              <a:latin typeface="+mn-lt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48135" name="矩形 5"/>
          <p:cNvSpPr>
            <a:spLocks noChangeArrowheads="1"/>
          </p:cNvSpPr>
          <p:nvPr/>
        </p:nvSpPr>
        <p:spPr bwMode="auto">
          <a:xfrm>
            <a:off x="5148580" y="1936115"/>
            <a:ext cx="658495" cy="306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400" b="1" dirty="0" err="1">
                <a:solidFill>
                  <a:schemeClr val="bg1"/>
                </a:solidFill>
                <a:latin typeface="+mn-lt"/>
                <a:ea typeface="仿宋" panose="02010609060101010101" charset="-122"/>
                <a:cs typeface="仿宋" panose="02010609060101010101" charset="-122"/>
              </a:rPr>
              <a:t>Jülich</a:t>
            </a:r>
            <a:endParaRPr lang="en-US" altLang="zh-CN" sz="1400" b="1" dirty="0" err="1">
              <a:solidFill>
                <a:schemeClr val="bg1"/>
              </a:solidFill>
              <a:latin typeface="+mn-lt"/>
              <a:ea typeface="仿宋" panose="02010609060101010101" charset="-122"/>
              <a:cs typeface="仿宋" panose="02010609060101010101" charset="-122"/>
            </a:endParaRPr>
          </a:p>
        </p:txBody>
      </p:sp>
      <p:sp>
        <p:nvSpPr>
          <p:cNvPr id="48136" name="矩形 6"/>
          <p:cNvSpPr>
            <a:spLocks noChangeArrowheads="1"/>
          </p:cNvSpPr>
          <p:nvPr/>
        </p:nvSpPr>
        <p:spPr bwMode="auto">
          <a:xfrm>
            <a:off x="979170" y="1186498"/>
            <a:ext cx="10210800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000" b="1" dirty="0"/>
              <a:t>Experiments using a concave mirror to collect sunlight to obtain fire</a:t>
            </a:r>
            <a:endParaRPr lang="zh-CN" altLang="en-US" sz="2000" b="1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11575" y="366465"/>
            <a:ext cx="10969200" cy="705600"/>
          </a:xfrm>
        </p:spPr>
        <p:txBody>
          <a:bodyPr>
            <a:normAutofit fontScale="90000"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uFillTx/>
                <a:latin typeface="Calibri" panose="020F0502020204030204" charset="0"/>
                <a:cs typeface="Calibri" panose="020F0502020204030204" charset="0"/>
                <a:sym typeface="+mn-ea"/>
              </a:rPr>
              <a:t>Ancient solar techlonogies</a:t>
            </a:r>
            <a:endParaRPr lang="zh-CN" altLang="en-US" sz="2000"/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361950" y="813435"/>
            <a:ext cx="3318510" cy="225425"/>
          </a:xfrm>
        </p:spPr>
        <p:txBody>
          <a:bodyPr/>
          <a:lstStyle/>
          <a:p>
            <a:r>
              <a:rPr lang="en-US" altLang="zh-CN" dirty="0"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  <a:sym typeface="+mn-ea"/>
              </a:rPr>
              <a:t>Sundial, </a:t>
            </a:r>
            <a:r>
              <a:rPr lang="en-US" altLang="zh-CN" dirty="0" err="1"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  <a:sym typeface="+mn-ea"/>
              </a:rPr>
              <a:t>Yangsui and </a:t>
            </a:r>
            <a:r>
              <a:rPr lang="en-US" altLang="zh-CN" dirty="0"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  <a:sym typeface="+mn-ea"/>
              </a:rPr>
              <a:t>magic mirror</a:t>
            </a:r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507740" y="1295400"/>
            <a:ext cx="6096000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b="1" dirty="0">
                <a:latin typeface="Calibri" panose="020F0502020204030204" charset="0"/>
                <a:ea typeface="黑体" panose="02010609060101010101" charset="-122"/>
                <a:cs typeface="Calibri" panose="020F0502020204030204" charset="0"/>
                <a:sym typeface="+mn-ea"/>
              </a:rPr>
              <a:t>Functions of ancient bronze mirrors </a:t>
            </a:r>
            <a:br>
              <a:rPr lang="en-US" altLang="zh-CN" sz="2400" b="1" dirty="0">
                <a:solidFill>
                  <a:srgbClr val="336600"/>
                </a:solidFill>
                <a:latin typeface="Calibri" panose="020F0502020204030204" charset="0"/>
                <a:ea typeface="黑体" panose="02010609060101010101" charset="-122"/>
                <a:cs typeface="Calibri" panose="020F0502020204030204" charset="0"/>
                <a:sym typeface="+mn-ea"/>
              </a:rPr>
            </a:br>
            <a:endParaRPr lang="en-US" altLang="zh-CN" sz="2400" b="1" dirty="0">
              <a:solidFill>
                <a:srgbClr val="336600"/>
              </a:solidFill>
              <a:latin typeface="Calibri" panose="020F0502020204030204" charset="0"/>
              <a:ea typeface="黑体" panose="02010609060101010101" charset="-122"/>
              <a:cs typeface="Calibri" panose="020F0502020204030204" charset="0"/>
              <a:sym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451610" y="2125345"/>
            <a:ext cx="9265285" cy="309118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en-US" altLang="zh-CN" sz="1600" b="1" dirty="0">
                <a:latin typeface="Calibri" panose="020F0502020204030204" charset="0"/>
                <a:ea typeface="黑体" panose="02010609060101010101" charset="-122"/>
                <a:cs typeface="Calibri" panose="020F0502020204030204" charset="0"/>
                <a:sym typeface="+mn-ea"/>
              </a:rPr>
              <a:t>Ancient bronze mirrors have many functions: </a:t>
            </a:r>
            <a:br>
              <a:rPr lang="en-US" altLang="zh-CN" sz="1600" b="1" dirty="0">
                <a:latin typeface="Calibri" panose="020F0502020204030204" charset="0"/>
                <a:ea typeface="黑体" panose="02010609060101010101" charset="-122"/>
                <a:cs typeface="Calibri" panose="020F0502020204030204" charset="0"/>
                <a:sym typeface="+mn-ea"/>
              </a:rPr>
            </a:br>
            <a:r>
              <a:rPr lang="en-US" altLang="zh-CN" sz="1600" b="1" dirty="0">
                <a:latin typeface="Calibri" panose="020F0502020204030204" charset="0"/>
                <a:ea typeface="黑体" panose="02010609060101010101" charset="-122"/>
                <a:cs typeface="Calibri" panose="020F0502020204030204" charset="0"/>
                <a:sym typeface="+mn-ea"/>
              </a:rPr>
              <a:t>- The first, it’s used as a normal mirror for viewing personal image and makeup</a:t>
            </a:r>
            <a:r>
              <a:rPr lang="zh-CN" altLang="en-US" sz="1600" b="1">
                <a:latin typeface="Calibri" panose="020F0502020204030204" charset="0"/>
                <a:ea typeface="黑体" panose="02010609060101010101" charset="-122"/>
                <a:cs typeface="Calibri" panose="020F0502020204030204" charset="0"/>
                <a:sym typeface="+mn-ea"/>
              </a:rPr>
              <a:t>；</a:t>
            </a:r>
            <a:br>
              <a:rPr lang="en-US" altLang="zh-CN" sz="1600" b="1" dirty="0">
                <a:latin typeface="Calibri" panose="020F0502020204030204" charset="0"/>
                <a:ea typeface="黑体" panose="02010609060101010101" charset="-122"/>
                <a:cs typeface="Calibri" panose="020F0502020204030204" charset="0"/>
                <a:sym typeface="+mn-ea"/>
              </a:rPr>
            </a:br>
            <a:r>
              <a:rPr lang="en-US" altLang="zh-CN" sz="1600" b="1" dirty="0">
                <a:latin typeface="Calibri" panose="020F0502020204030204" charset="0"/>
                <a:ea typeface="黑体" panose="02010609060101010101" charset="-122"/>
                <a:cs typeface="Calibri" panose="020F0502020204030204" charset="0"/>
                <a:sym typeface="+mn-ea"/>
              </a:rPr>
              <a:t>- Second, used to ward off evil spirits;</a:t>
            </a:r>
            <a:br>
              <a:rPr lang="en-US" altLang="zh-CN" sz="1600" b="1" dirty="0">
                <a:latin typeface="Calibri" panose="020F0502020204030204" charset="0"/>
                <a:ea typeface="黑体" panose="02010609060101010101" charset="-122"/>
                <a:cs typeface="Calibri" panose="020F0502020204030204" charset="0"/>
                <a:sym typeface="+mn-ea"/>
              </a:rPr>
            </a:br>
            <a:r>
              <a:rPr lang="en-US" altLang="zh-CN" sz="1600" b="1" dirty="0">
                <a:latin typeface="Calibri" panose="020F0502020204030204" charset="0"/>
                <a:ea typeface="黑体" panose="02010609060101010101" charset="-122"/>
                <a:cs typeface="Calibri" panose="020F0502020204030204" charset="0"/>
                <a:sym typeface="+mn-ea"/>
              </a:rPr>
              <a:t>- Third,  it called as</a:t>
            </a:r>
            <a:r>
              <a:rPr lang="en-US" altLang="zh-CN" sz="1600" b="1" dirty="0">
                <a:solidFill>
                  <a:srgbClr val="C00000"/>
                </a:solidFill>
                <a:latin typeface="Calibri" panose="020F0502020204030204" charset="0"/>
                <a:ea typeface="黑体" panose="02010609060101010101" charset="-122"/>
                <a:cs typeface="Calibri" panose="020F0502020204030204" charset="0"/>
                <a:sym typeface="+mn-ea"/>
              </a:rPr>
              <a:t> </a:t>
            </a:r>
            <a:r>
              <a:rPr lang="en-US" altLang="zh-CN" sz="1600" b="1" dirty="0" err="1">
                <a:solidFill>
                  <a:srgbClr val="C00000"/>
                </a:solidFill>
                <a:latin typeface="Calibri" panose="020F0502020204030204" charset="0"/>
                <a:ea typeface="黑体" panose="02010609060101010101" charset="-122"/>
                <a:cs typeface="Calibri" panose="020F0502020204030204" charset="0"/>
                <a:sym typeface="+mn-ea"/>
              </a:rPr>
              <a:t>Yangsui</a:t>
            </a:r>
            <a:r>
              <a:rPr lang="en-US" altLang="zh-CN" sz="1600" b="1" dirty="0">
                <a:solidFill>
                  <a:srgbClr val="C00000"/>
                </a:solidFill>
                <a:latin typeface="Calibri" panose="020F0502020204030204" charset="0"/>
                <a:ea typeface="黑体" panose="02010609060101010101" charset="-122"/>
                <a:cs typeface="Calibri" panose="020F0502020204030204" charset="0"/>
                <a:sym typeface="+mn-ea"/>
              </a:rPr>
              <a:t> (the concave reflection bronze mirror),</a:t>
            </a:r>
            <a:r>
              <a:rPr lang="zh-CN" altLang="en-US" sz="1600" b="1" dirty="0">
                <a:latin typeface="Calibri" panose="020F0502020204030204" charset="0"/>
                <a:ea typeface="黑体" panose="02010609060101010101" charset="-122"/>
                <a:cs typeface="Calibri" panose="020F0502020204030204" charset="0"/>
                <a:sym typeface="+mn-ea"/>
              </a:rPr>
              <a:t> </a:t>
            </a:r>
            <a:r>
              <a:rPr lang="en-US" altLang="zh-CN" sz="1600" b="1" dirty="0">
                <a:latin typeface="Calibri" panose="020F0502020204030204" charset="0"/>
                <a:ea typeface="黑体" panose="02010609060101010101" charset="-122"/>
                <a:cs typeface="Calibri" panose="020F0502020204030204" charset="0"/>
                <a:sym typeface="+mn-ea"/>
              </a:rPr>
              <a:t>which can be used to get fire from the sun.</a:t>
            </a:r>
            <a:endParaRPr lang="en-US" altLang="zh-CN" sz="1600" b="1" dirty="0">
              <a:latin typeface="Calibri" panose="020F0502020204030204" charset="0"/>
              <a:ea typeface="黑体" panose="02010609060101010101" charset="-122"/>
              <a:cs typeface="Calibri" panose="020F0502020204030204" charset="0"/>
              <a:sym typeface="+mn-ea"/>
            </a:endParaRPr>
          </a:p>
          <a:p>
            <a:pPr algn="l">
              <a:lnSpc>
                <a:spcPct val="150000"/>
              </a:lnSpc>
              <a:defRPr/>
            </a:pPr>
            <a:r>
              <a:rPr lang="en-US" altLang="zh-CN" sz="1600" b="1" dirty="0">
                <a:latin typeface="Calibri" panose="020F0502020204030204" charset="0"/>
                <a:ea typeface="黑体" panose="02010609060101010101" charset="-122"/>
                <a:cs typeface="Calibri" panose="020F0502020204030204" charset="0"/>
                <a:sym typeface="+mn-ea"/>
              </a:rPr>
              <a:t>- Forth, it called the light transmitting mirror or magic mirror, its function will be explained later.</a:t>
            </a:r>
            <a:br>
              <a:rPr lang="en-US" altLang="zh-CN" sz="1600" b="1" dirty="0">
                <a:latin typeface="Calibri" panose="020F0502020204030204" charset="0"/>
                <a:ea typeface="黑体" panose="02010609060101010101" charset="-122"/>
                <a:cs typeface="Calibri" panose="020F0502020204030204" charset="0"/>
                <a:sym typeface="+mn-ea"/>
              </a:rPr>
            </a:br>
            <a:br>
              <a:rPr lang="en-US" altLang="zh-CN" dirty="0">
                <a:solidFill>
                  <a:srgbClr val="336600"/>
                </a:solidFill>
                <a:latin typeface="Calibri" panose="020F0502020204030204" charset="0"/>
                <a:ea typeface="黑体" panose="02010609060101010101" charset="-122"/>
                <a:cs typeface="Calibri" panose="020F0502020204030204" charset="0"/>
                <a:sym typeface="+mn-ea"/>
              </a:rPr>
            </a:br>
            <a:r>
              <a:rPr lang="en-US" altLang="zh-CN" b="1" dirty="0">
                <a:solidFill>
                  <a:srgbClr val="FF0000"/>
                </a:solidFill>
                <a:latin typeface="Calibri" panose="020F0502020204030204" charset="0"/>
                <a:ea typeface="黑体" panose="02010609060101010101" charset="-122"/>
                <a:cs typeface="Calibri" panose="020F0502020204030204" charset="0"/>
                <a:sym typeface="+mn-ea"/>
              </a:rPr>
              <a:t> </a:t>
            </a:r>
            <a:endParaRPr lang="en-US" altLang="zh-CN" b="1" dirty="0">
              <a:solidFill>
                <a:srgbClr val="FF0000"/>
              </a:solidFill>
              <a:latin typeface="Calibri" panose="020F0502020204030204" charset="0"/>
              <a:ea typeface="黑体" panose="02010609060101010101" charset="-122"/>
              <a:cs typeface="Calibri" panose="020F0502020204030204" charset="0"/>
              <a:sym typeface="+mn-ea"/>
            </a:endParaRPr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611575" y="333445"/>
            <a:ext cx="10969200" cy="705600"/>
          </a:xfrm>
        </p:spPr>
        <p:txBody>
          <a:bodyPr>
            <a:normAutofit fontScale="90000"/>
          </a:bodyPr>
          <a:lstStyle/>
          <a:p>
            <a:r>
              <a:rPr lang="en-US" altLang="zh-CN" sz="2000" b="1" dirty="0">
                <a:solidFill>
                  <a:srgbClr val="C00000"/>
                </a:solidFill>
                <a:uFillTx/>
                <a:latin typeface="Calibri" panose="020F0502020204030204" charset="0"/>
                <a:cs typeface="Calibri" panose="020F0502020204030204" charset="0"/>
                <a:sym typeface="+mn-ea"/>
              </a:rPr>
              <a:t>Ancient solar techlonogies</a:t>
            </a:r>
            <a:endParaRPr lang="zh-CN" altLang="en-US" sz="2000"/>
          </a:p>
        </p:txBody>
      </p:sp>
      <p:sp>
        <p:nvSpPr>
          <p:cNvPr id="5" name="内容占位符 4"/>
          <p:cNvSpPr>
            <a:spLocks noGrp="1"/>
          </p:cNvSpPr>
          <p:nvPr>
            <p:ph sz="quarter" idx="13"/>
          </p:nvPr>
        </p:nvSpPr>
        <p:spPr>
          <a:xfrm>
            <a:off x="361950" y="813435"/>
            <a:ext cx="3318510" cy="225425"/>
          </a:xfrm>
        </p:spPr>
        <p:txBody>
          <a:bodyPr/>
          <a:lstStyle/>
          <a:p>
            <a:r>
              <a:rPr lang="en-US" altLang="zh-CN" dirty="0"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  <a:sym typeface="+mn-ea"/>
              </a:rPr>
              <a:t>Sundial, </a:t>
            </a:r>
            <a:r>
              <a:rPr lang="en-US" altLang="zh-CN" dirty="0" err="1"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  <a:sym typeface="+mn-ea"/>
              </a:rPr>
              <a:t>Yangsui and </a:t>
            </a:r>
            <a:r>
              <a:rPr lang="en-US" altLang="zh-CN" dirty="0">
                <a:latin typeface="Calibri" panose="020F0502020204030204" charset="0"/>
                <a:ea typeface="Times New Roman" panose="02020603050405020304" charset="0"/>
                <a:cs typeface="Calibri" panose="020F0502020204030204" charset="0"/>
                <a:sym typeface="+mn-ea"/>
              </a:rPr>
              <a:t>magic mirror</a:t>
            </a:r>
            <a:endParaRPr lang="zh-CN" altLang="en-US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1602</Words>
  <Application>WPS 演示</Application>
  <PresentationFormat>宽屏</PresentationFormat>
  <Paragraphs>37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6" baseType="lpstr">
      <vt:lpstr>Arial</vt:lpstr>
      <vt:lpstr>宋体</vt:lpstr>
      <vt:lpstr>Wingdings</vt:lpstr>
      <vt:lpstr>Wingdings</vt:lpstr>
      <vt:lpstr>Calibri</vt:lpstr>
      <vt:lpstr>Times New Roman</vt:lpstr>
      <vt:lpstr>方正大黑简体</vt:lpstr>
      <vt:lpstr>方正黑体简体</vt:lpstr>
      <vt:lpstr>仿宋</vt:lpstr>
      <vt:lpstr>黑体</vt:lpstr>
      <vt:lpstr>微软雅黑</vt:lpstr>
      <vt:lpstr>Arial Unicode MS</vt:lpstr>
      <vt:lpstr>WPS</vt:lpstr>
      <vt:lpstr>Ancient solar techlonogies</vt:lpstr>
      <vt:lpstr>Ancient solar techlonogies</vt:lpstr>
      <vt:lpstr>Ancient solar techlonogies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光元</cp:lastModifiedBy>
  <cp:revision>158</cp:revision>
  <dcterms:created xsi:type="dcterms:W3CDTF">2019-06-19T02:08:00Z</dcterms:created>
  <dcterms:modified xsi:type="dcterms:W3CDTF">2025-04-01T09:38:27Z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2052-11.8.2.8053</vt:lpwstr>
  </property>
  <property fmtid="{D5CDD505-2E9C-101B-9397-08002B2CF9AE}" pid="3" name="ICV">
    <vt:lpwstr>48C266977C3D4265B2C7E6EF8BEFEAB3_11</vt:lpwstr>
  </property>
</Properties>
</file>