
<file path=[Content_Types].xml><?xml version="1.0" encoding="utf-8"?>
<Types xmlns="http://schemas.openxmlformats.org/package/2006/content-types">
  <Default Extension="png" ContentType="image/png"/>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60" r:id="rId3"/>
    <p:sldId id="261" r:id="rId4"/>
    <p:sldId id="262" r:id="rId5"/>
    <p:sldId id="263" r:id="rId6"/>
    <p:sldId id="259" r:id="rId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微软用户" lastIdx="1" clrIdx="0"/>
  <p:cmAuthor id="1" name="shen hui" initials="sh" lastIdx="2" clrIdx="0"/>
  <p:cmAuthor id="2" name="admin" initials="a" lastIdx="1" clrIdx="1"/>
  <p:cmAuthor id="3" name="Haoweiguan" initials="H" lastIdx="2" clrIdx="2"/>
  <p:cmAuthor id="4" name="Timi" initials="T" lastIdx="1"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viewProps" Target="viewProps.xml"/><Relationship Id="rId8" Type="http://schemas.openxmlformats.org/officeDocument/2006/relationships/presProps" Target="presProps.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1" Type="http://schemas.openxmlformats.org/officeDocument/2006/relationships/commentAuthors" Target="commentAuthors.xml"/><Relationship Id="rId10" Type="http://schemas.openxmlformats.org/officeDocument/2006/relationships/tableStyles" Target="tableStyles.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image" Target="../media/image1.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图片 1"/>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057400" y="1807845"/>
            <a:ext cx="3098800" cy="413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图片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59400" y="1807845"/>
            <a:ext cx="4563110" cy="405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8586786" y="5823837"/>
            <a:ext cx="1576072" cy="375552"/>
          </a:xfrm>
          <a:prstGeom prst="rect">
            <a:avLst/>
          </a:prstGeom>
        </p:spPr>
        <p:txBody>
          <a:bodyPr wrap="none">
            <a:spAutoFit/>
          </a:bodyPr>
          <a:lstStyle/>
          <a:p>
            <a:pPr>
              <a:lnSpc>
                <a:spcPct val="150000"/>
              </a:lnSpc>
            </a:pPr>
            <a:r>
              <a:rPr lang="en-US" altLang="zh-CN" sz="1400" b="1" dirty="0">
                <a:solidFill>
                  <a:srgbClr val="C00000"/>
                </a:solidFill>
              </a:rPr>
              <a:t>Photo: Hui Shen</a:t>
            </a:r>
            <a:endParaRPr lang="en-US" altLang="zh-CN" sz="1400" b="1" dirty="0">
              <a:solidFill>
                <a:srgbClr val="C00000"/>
              </a:solidFill>
            </a:endParaRPr>
          </a:p>
        </p:txBody>
      </p:sp>
      <p:sp>
        <p:nvSpPr>
          <p:cNvPr id="5" name="标题 4"/>
          <p:cNvSpPr>
            <a:spLocks noGrp="1"/>
          </p:cNvSpPr>
          <p:nvPr>
            <p:ph type="title"/>
          </p:nvPr>
        </p:nvSpPr>
        <p:spPr>
          <a:xfrm>
            <a:off x="647135" y="370910"/>
            <a:ext cx="10969200" cy="705600"/>
          </a:xfrm>
        </p:spPr>
        <p:txBody>
          <a:bodyPr>
            <a:normAutofit fontScale="90000"/>
          </a:bodyPr>
          <a:lstStyle/>
          <a:p>
            <a:r>
              <a:rPr lang="en-US" altLang="zh-CN" sz="2000" b="1" dirty="0">
                <a:solidFill>
                  <a:srgbClr val="C00000"/>
                </a:solidFill>
                <a:uFillTx/>
                <a:latin typeface="Calibri" panose="020F0502020204030204" charset="0"/>
                <a:cs typeface="Calibri" panose="020F0502020204030204" charset="0"/>
                <a:sym typeface="+mn-ea"/>
              </a:rPr>
              <a:t>Ancient solar techlonogies</a:t>
            </a:r>
            <a:endParaRPr lang="zh-CN" altLang="en-US" sz="2000"/>
          </a:p>
        </p:txBody>
      </p:sp>
      <p:sp>
        <p:nvSpPr>
          <p:cNvPr id="6" name="内容占位符 5"/>
          <p:cNvSpPr>
            <a:spLocks noGrp="1"/>
          </p:cNvSpPr>
          <p:nvPr>
            <p:ph sz="quarter" idx="13"/>
          </p:nvPr>
        </p:nvSpPr>
        <p:spPr>
          <a:xfrm>
            <a:off x="361950" y="813435"/>
            <a:ext cx="3318510" cy="225425"/>
          </a:xfrm>
        </p:spPr>
        <p:txBody>
          <a:bodyPr/>
          <a:lstStyle/>
          <a:p>
            <a:r>
              <a:rPr lang="en-US" altLang="zh-CN" dirty="0">
                <a:latin typeface="Calibri" panose="020F0502020204030204" charset="0"/>
                <a:ea typeface="Times New Roman" panose="02020603050405020304" charset="0"/>
                <a:cs typeface="Calibri" panose="020F0502020204030204" charset="0"/>
                <a:sym typeface="+mn-ea"/>
              </a:rPr>
              <a:t>Sundial, </a:t>
            </a:r>
            <a:r>
              <a:rPr lang="en-US" altLang="zh-CN" dirty="0" err="1">
                <a:latin typeface="Calibri" panose="020F0502020204030204" charset="0"/>
                <a:ea typeface="Times New Roman" panose="02020603050405020304" charset="0"/>
                <a:cs typeface="Calibri" panose="020F0502020204030204" charset="0"/>
                <a:sym typeface="+mn-ea"/>
              </a:rPr>
              <a:t>Yangsui and </a:t>
            </a:r>
            <a:r>
              <a:rPr lang="en-US" altLang="zh-CN" dirty="0">
                <a:latin typeface="Calibri" panose="020F0502020204030204" charset="0"/>
                <a:ea typeface="Times New Roman" panose="02020603050405020304" charset="0"/>
                <a:cs typeface="Calibri" panose="020F0502020204030204" charset="0"/>
                <a:sym typeface="+mn-ea"/>
              </a:rPr>
              <a:t>magic mirror</a:t>
            </a:r>
            <a:endParaRPr lang="zh-CN" altLang="en-US"/>
          </a:p>
        </p:txBody>
      </p:sp>
      <p:sp>
        <p:nvSpPr>
          <p:cNvPr id="7" name="标题 1"/>
          <p:cNvSpPr>
            <a:spLocks noGrp="1"/>
          </p:cNvSpPr>
          <p:nvPr/>
        </p:nvSpPr>
        <p:spPr bwMode="auto">
          <a:xfrm>
            <a:off x="2016760" y="813435"/>
            <a:ext cx="8229600" cy="9023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ctr" rtl="0" eaLnBrk="0" fontAlgn="base" hangingPunct="0">
              <a:spcBef>
                <a:spcPct val="0"/>
              </a:spcBef>
              <a:spcAft>
                <a:spcPct val="0"/>
              </a:spcAft>
              <a:defRPr kumimoji="1" sz="4400">
                <a:solidFill>
                  <a:schemeClr val="tx2"/>
                </a:solidFill>
                <a:latin typeface="+mj-lt"/>
                <a:ea typeface="+mj-ea"/>
                <a:cs typeface="宋体" panose="02010600030101010101" pitchFamily="2" charset="-122"/>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宋体" panose="02010600030101010101" pitchFamily="2" charset="-122"/>
                <a:cs typeface="宋体" panose="02010600030101010101" pitchFamily="2" charset="-122"/>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宋体" panose="02010600030101010101" pitchFamily="2" charset="-122"/>
                <a:cs typeface="宋体" panose="02010600030101010101" pitchFamily="2" charset="-122"/>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宋体" panose="02010600030101010101" pitchFamily="2" charset="-122"/>
                <a:cs typeface="宋体" panose="02010600030101010101" pitchFamily="2" charset="-122"/>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宋体" panose="02010600030101010101" pitchFamily="2" charset="-122"/>
                <a:cs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indent="0">
              <a:lnSpc>
                <a:spcPct val="100000"/>
              </a:lnSpc>
            </a:pPr>
            <a:r>
              <a:rPr lang="en-US" altLang="zh-CN" sz="2400" b="1" dirty="0">
                <a:solidFill>
                  <a:schemeClr val="tx1"/>
                </a:solidFill>
                <a:latin typeface="Calibri" panose="020F0502020204030204" charset="0"/>
                <a:ea typeface="Times New Roman" panose="02020603050405020304" charset="0"/>
                <a:cs typeface="Calibri" panose="020F0502020204030204" charset="0"/>
              </a:rPr>
              <a:t>Transparent mirrors</a:t>
            </a:r>
            <a:r>
              <a:rPr lang="en-US" altLang="zh-CN" sz="2800" b="1" dirty="0">
                <a:solidFill>
                  <a:srgbClr val="336600"/>
                </a:solidFill>
                <a:latin typeface="Calibri" panose="020F0502020204030204" charset="0"/>
                <a:cs typeface="Calibri" panose="020F0502020204030204" charset="0"/>
              </a:rPr>
              <a:t> </a:t>
            </a:r>
            <a:r>
              <a:rPr lang="en-US" altLang="zh-CN" sz="1800" dirty="0">
                <a:solidFill>
                  <a:schemeClr val="tx1"/>
                </a:solidFill>
                <a:latin typeface="Calibri" panose="020F0502020204030204" charset="0"/>
                <a:ea typeface="Times New Roman" panose="02020603050405020304" charset="0"/>
                <a:cs typeface="Calibri" panose="020F0502020204030204" charset="0"/>
              </a:rPr>
              <a:t>(The original - </a:t>
            </a:r>
            <a:r>
              <a:rPr lang="en-US" altLang="zh-CN" sz="1800" dirty="0">
                <a:solidFill>
                  <a:srgbClr val="C00000"/>
                </a:solidFill>
                <a:latin typeface="Calibri" panose="020F0502020204030204" charset="0"/>
                <a:ea typeface="Times New Roman" panose="02020603050405020304" charset="0"/>
                <a:cs typeface="Calibri" panose="020F0502020204030204" charset="0"/>
              </a:rPr>
              <a:t>in Shanghai Museum</a:t>
            </a:r>
            <a:r>
              <a:rPr lang="en-US" altLang="zh-CN" sz="1800" dirty="0">
                <a:solidFill>
                  <a:schemeClr val="tx1"/>
                </a:solidFill>
                <a:latin typeface="Calibri" panose="020F0502020204030204" charset="0"/>
                <a:ea typeface="Times New Roman" panose="02020603050405020304" charset="0"/>
                <a:cs typeface="Calibri" panose="020F0502020204030204" charset="0"/>
              </a:rPr>
              <a:t>)</a:t>
            </a:r>
            <a:br>
              <a:rPr lang="en-US" altLang="zh-CN" sz="1800" dirty="0">
                <a:solidFill>
                  <a:schemeClr val="tx1"/>
                </a:solidFill>
                <a:latin typeface="Calibri" panose="020F0502020204030204" charset="0"/>
                <a:ea typeface="Times New Roman" panose="02020603050405020304" charset="0"/>
                <a:cs typeface="Calibri" panose="020F0502020204030204" charset="0"/>
              </a:rPr>
            </a:br>
            <a:r>
              <a:rPr lang="en-US" altLang="zh-CN" sz="1600" b="1" dirty="0">
                <a:solidFill>
                  <a:srgbClr val="C00000"/>
                </a:solidFill>
                <a:latin typeface="Calibri" panose="020F0502020204030204" charset="0"/>
                <a:ea typeface="Times New Roman" panose="02020603050405020304" charset="0"/>
                <a:cs typeface="Calibri" panose="020F0502020204030204" charset="0"/>
              </a:rPr>
              <a:t> The Western-Han</a:t>
            </a:r>
            <a:r>
              <a:rPr lang="zh-CN" altLang="en-US" sz="1600" b="1" dirty="0">
                <a:solidFill>
                  <a:srgbClr val="C00000"/>
                </a:solidFill>
                <a:latin typeface="Calibri" panose="020F0502020204030204" charset="0"/>
                <a:ea typeface="Times New Roman" panose="02020603050405020304" charset="0"/>
                <a:cs typeface="Calibri" panose="020F0502020204030204" charset="0"/>
              </a:rPr>
              <a:t> </a:t>
            </a:r>
            <a:r>
              <a:rPr lang="en-US" altLang="zh-CN" sz="1600" b="1" dirty="0">
                <a:solidFill>
                  <a:srgbClr val="C00000"/>
                </a:solidFill>
                <a:latin typeface="Calibri" panose="020F0502020204030204" charset="0"/>
                <a:ea typeface="Times New Roman" panose="02020603050405020304" charset="0"/>
                <a:cs typeface="Calibri" panose="020F0502020204030204" charset="0"/>
              </a:rPr>
              <a:t>Dynasty</a:t>
            </a:r>
            <a:r>
              <a:rPr lang="en-US" altLang="zh-CN" sz="1600" b="1" dirty="0">
                <a:solidFill>
                  <a:srgbClr val="FF0000"/>
                </a:solidFill>
                <a:latin typeface="Calibri" panose="020F0502020204030204" charset="0"/>
                <a:ea typeface="Times New Roman" panose="02020603050405020304" charset="0"/>
                <a:cs typeface="Calibri" panose="020F0502020204030204" charset="0"/>
              </a:rPr>
              <a:t> </a:t>
            </a:r>
            <a:r>
              <a:rPr lang="en-US" altLang="zh-CN" sz="1600" b="1" dirty="0">
                <a:latin typeface="Calibri" panose="020F0502020204030204" charset="0"/>
                <a:ea typeface="Times New Roman" panose="02020603050405020304" charset="0"/>
                <a:cs typeface="Calibri" panose="020F0502020204030204" charset="0"/>
              </a:rPr>
              <a:t>(206 B.C.</a:t>
            </a:r>
            <a:r>
              <a:rPr lang="zh-CN" altLang="en-US" sz="1600" b="1" dirty="0">
                <a:latin typeface="Calibri" panose="020F0502020204030204" charset="0"/>
                <a:ea typeface="Times New Roman" panose="02020603050405020304" charset="0"/>
                <a:cs typeface="Calibri" panose="020F0502020204030204" charset="0"/>
              </a:rPr>
              <a:t> </a:t>
            </a:r>
            <a:r>
              <a:rPr lang="en-US" altLang="zh-CN" sz="1600" b="1" dirty="0">
                <a:latin typeface="Calibri" panose="020F0502020204030204" charset="0"/>
                <a:ea typeface="Times New Roman" panose="02020603050405020304" charset="0"/>
                <a:cs typeface="Calibri" panose="020F0502020204030204" charset="0"/>
              </a:rPr>
              <a:t>- A.D. 24) </a:t>
            </a:r>
            <a:br>
              <a:rPr lang="en-US" altLang="zh-CN" sz="1600" b="1" dirty="0">
                <a:latin typeface="Calibri" panose="020F0502020204030204" charset="0"/>
                <a:ea typeface="Times New Roman" panose="02020603050405020304" charset="0"/>
                <a:cs typeface="Calibri" panose="020F0502020204030204" charset="0"/>
              </a:rPr>
            </a:br>
            <a:endParaRPr lang="zh-CN" altLang="en-US" sz="1600" b="1" dirty="0">
              <a:latin typeface="Calibri" panose="020F0502020204030204" charset="0"/>
              <a:cs typeface="Calibri" panose="020F050202020403020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图片 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38807" y="2064543"/>
            <a:ext cx="2982913" cy="34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图片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5247" y="2064385"/>
            <a:ext cx="2295525" cy="34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图片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4609" y="2064385"/>
            <a:ext cx="325278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矩形 5"/>
          <p:cNvSpPr>
            <a:spLocks noChangeArrowheads="1"/>
          </p:cNvSpPr>
          <p:nvPr/>
        </p:nvSpPr>
        <p:spPr bwMode="auto">
          <a:xfrm>
            <a:off x="2272087" y="5680826"/>
            <a:ext cx="1317625"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rgbClr val="336600"/>
                </a:solidFill>
                <a:latin typeface="方正大黑简体" charset="0"/>
                <a:ea typeface="方正大黑简体" charset="0"/>
              </a:defRPr>
            </a:lvl1pPr>
            <a:lvl2pPr marL="742950" indent="-285750">
              <a:spcBef>
                <a:spcPct val="20000"/>
              </a:spcBef>
              <a:buChar char="–"/>
              <a:defRPr kumimoji="1" sz="2800">
                <a:solidFill>
                  <a:srgbClr val="0070C0"/>
                </a:solidFill>
                <a:latin typeface="方正黑体简体" charset="0"/>
                <a:ea typeface="方正黑体简体" charset="0"/>
              </a:defRPr>
            </a:lvl2pPr>
            <a:lvl3pPr marL="1143000" indent="-228600">
              <a:spcBef>
                <a:spcPct val="20000"/>
              </a:spcBef>
              <a:buChar char="•"/>
              <a:defRPr kumimoji="1" sz="2400">
                <a:solidFill>
                  <a:srgbClr val="0070C0"/>
                </a:solidFill>
                <a:latin typeface="方正黑体简体" charset="0"/>
                <a:ea typeface="方正黑体简体" charset="0"/>
              </a:defRPr>
            </a:lvl3pPr>
            <a:lvl4pPr marL="1600200" indent="-228600">
              <a:spcBef>
                <a:spcPct val="20000"/>
              </a:spcBef>
              <a:buChar char="–"/>
              <a:defRPr kumimoji="1" sz="2000">
                <a:solidFill>
                  <a:srgbClr val="0070C0"/>
                </a:solidFill>
                <a:latin typeface="方正黑体简体" charset="0"/>
                <a:ea typeface="方正黑体简体" charset="0"/>
              </a:defRPr>
            </a:lvl4pPr>
            <a:lvl5pPr marL="2057400" indent="-228600">
              <a:spcBef>
                <a:spcPct val="20000"/>
              </a:spcBef>
              <a:buChar char="»"/>
              <a:defRPr kumimoji="1" sz="2000">
                <a:solidFill>
                  <a:srgbClr val="0070C0"/>
                </a:solidFill>
                <a:latin typeface="方正黑体简体" charset="0"/>
                <a:ea typeface="方正黑体简体" charset="0"/>
              </a:defRPr>
            </a:lvl5pPr>
            <a:lvl6pPr marL="2514600" indent="-228600" eaLnBrk="0" fontAlgn="base" hangingPunct="0">
              <a:spcBef>
                <a:spcPct val="20000"/>
              </a:spcBef>
              <a:spcAft>
                <a:spcPct val="0"/>
              </a:spcAft>
              <a:buChar char="»"/>
              <a:defRPr kumimoji="1" sz="2000">
                <a:solidFill>
                  <a:srgbClr val="0070C0"/>
                </a:solidFill>
                <a:latin typeface="方正黑体简体" charset="0"/>
                <a:ea typeface="方正黑体简体" charset="0"/>
              </a:defRPr>
            </a:lvl6pPr>
            <a:lvl7pPr marL="2971800" indent="-228600" eaLnBrk="0" fontAlgn="base" hangingPunct="0">
              <a:spcBef>
                <a:spcPct val="20000"/>
              </a:spcBef>
              <a:spcAft>
                <a:spcPct val="0"/>
              </a:spcAft>
              <a:buChar char="»"/>
              <a:defRPr kumimoji="1" sz="2000">
                <a:solidFill>
                  <a:srgbClr val="0070C0"/>
                </a:solidFill>
                <a:latin typeface="方正黑体简体" charset="0"/>
                <a:ea typeface="方正黑体简体" charset="0"/>
              </a:defRPr>
            </a:lvl7pPr>
            <a:lvl8pPr marL="3429000" indent="-228600" eaLnBrk="0" fontAlgn="base" hangingPunct="0">
              <a:spcBef>
                <a:spcPct val="20000"/>
              </a:spcBef>
              <a:spcAft>
                <a:spcPct val="0"/>
              </a:spcAft>
              <a:buChar char="»"/>
              <a:defRPr kumimoji="1" sz="2000">
                <a:solidFill>
                  <a:srgbClr val="0070C0"/>
                </a:solidFill>
                <a:latin typeface="方正黑体简体" charset="0"/>
                <a:ea typeface="方正黑体简体" charset="0"/>
              </a:defRPr>
            </a:lvl8pPr>
            <a:lvl9pPr marL="3886200" indent="-228600" eaLnBrk="0" fontAlgn="base" hangingPunct="0">
              <a:spcBef>
                <a:spcPct val="20000"/>
              </a:spcBef>
              <a:spcAft>
                <a:spcPct val="0"/>
              </a:spcAft>
              <a:buChar char="»"/>
              <a:defRPr kumimoji="1" sz="2000">
                <a:solidFill>
                  <a:srgbClr val="0070C0"/>
                </a:solidFill>
                <a:latin typeface="方正黑体简体" charset="0"/>
                <a:ea typeface="方正黑体简体" charset="0"/>
              </a:defRPr>
            </a:lvl9pPr>
          </a:lstStyle>
          <a:p>
            <a:pPr>
              <a:spcBef>
                <a:spcPct val="0"/>
              </a:spcBef>
              <a:buFontTx/>
              <a:buNone/>
              <a:defRPr/>
            </a:pPr>
            <a:r>
              <a:rPr lang="en-US" altLang="zh-CN" sz="1600" dirty="0">
                <a:solidFill>
                  <a:schemeClr val="tx1"/>
                </a:solidFill>
                <a:latin typeface="Calibri" panose="020F0502020204030204" charset="0"/>
                <a:ea typeface="Times New Roman" panose="02020603050405020304" charset="0"/>
                <a:cs typeface="Calibri" panose="020F0502020204030204" charset="0"/>
              </a:rPr>
              <a:t>Front site</a:t>
            </a:r>
            <a:endParaRPr lang="en-US" altLang="zh-CN" sz="1600" dirty="0">
              <a:solidFill>
                <a:schemeClr val="tx1"/>
              </a:solidFill>
              <a:latin typeface="Calibri" panose="020F0502020204030204" charset="0"/>
              <a:ea typeface="Times New Roman" panose="02020603050405020304" charset="0"/>
              <a:cs typeface="Calibri" panose="020F0502020204030204" charset="0"/>
            </a:endParaRPr>
          </a:p>
        </p:txBody>
      </p:sp>
      <p:sp>
        <p:nvSpPr>
          <p:cNvPr id="30726" name="矩形 6"/>
          <p:cNvSpPr>
            <a:spLocks noChangeArrowheads="1"/>
          </p:cNvSpPr>
          <p:nvPr/>
        </p:nvSpPr>
        <p:spPr bwMode="auto">
          <a:xfrm>
            <a:off x="5262245" y="5680393"/>
            <a:ext cx="10414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rgbClr val="336600"/>
                </a:solidFill>
                <a:latin typeface="方正大黑简体" charset="0"/>
                <a:ea typeface="方正大黑简体" charset="0"/>
              </a:defRPr>
            </a:lvl1pPr>
            <a:lvl2pPr marL="742950" indent="-285750">
              <a:spcBef>
                <a:spcPct val="20000"/>
              </a:spcBef>
              <a:buChar char="–"/>
              <a:defRPr kumimoji="1" sz="2800">
                <a:solidFill>
                  <a:srgbClr val="0070C0"/>
                </a:solidFill>
                <a:latin typeface="方正黑体简体" charset="0"/>
                <a:ea typeface="方正黑体简体" charset="0"/>
              </a:defRPr>
            </a:lvl2pPr>
            <a:lvl3pPr marL="1143000" indent="-228600">
              <a:spcBef>
                <a:spcPct val="20000"/>
              </a:spcBef>
              <a:buChar char="•"/>
              <a:defRPr kumimoji="1" sz="2400">
                <a:solidFill>
                  <a:srgbClr val="0070C0"/>
                </a:solidFill>
                <a:latin typeface="方正黑体简体" charset="0"/>
                <a:ea typeface="方正黑体简体" charset="0"/>
              </a:defRPr>
            </a:lvl3pPr>
            <a:lvl4pPr marL="1600200" indent="-228600">
              <a:spcBef>
                <a:spcPct val="20000"/>
              </a:spcBef>
              <a:buChar char="–"/>
              <a:defRPr kumimoji="1" sz="2000">
                <a:solidFill>
                  <a:srgbClr val="0070C0"/>
                </a:solidFill>
                <a:latin typeface="方正黑体简体" charset="0"/>
                <a:ea typeface="方正黑体简体" charset="0"/>
              </a:defRPr>
            </a:lvl4pPr>
            <a:lvl5pPr marL="2057400" indent="-228600">
              <a:spcBef>
                <a:spcPct val="20000"/>
              </a:spcBef>
              <a:buChar char="»"/>
              <a:defRPr kumimoji="1" sz="2000">
                <a:solidFill>
                  <a:srgbClr val="0070C0"/>
                </a:solidFill>
                <a:latin typeface="方正黑体简体" charset="0"/>
                <a:ea typeface="方正黑体简体" charset="0"/>
              </a:defRPr>
            </a:lvl5pPr>
            <a:lvl6pPr marL="2514600" indent="-228600" eaLnBrk="0" fontAlgn="base" hangingPunct="0">
              <a:spcBef>
                <a:spcPct val="20000"/>
              </a:spcBef>
              <a:spcAft>
                <a:spcPct val="0"/>
              </a:spcAft>
              <a:buChar char="»"/>
              <a:defRPr kumimoji="1" sz="2000">
                <a:solidFill>
                  <a:srgbClr val="0070C0"/>
                </a:solidFill>
                <a:latin typeface="方正黑体简体" charset="0"/>
                <a:ea typeface="方正黑体简体" charset="0"/>
              </a:defRPr>
            </a:lvl6pPr>
            <a:lvl7pPr marL="2971800" indent="-228600" eaLnBrk="0" fontAlgn="base" hangingPunct="0">
              <a:spcBef>
                <a:spcPct val="20000"/>
              </a:spcBef>
              <a:spcAft>
                <a:spcPct val="0"/>
              </a:spcAft>
              <a:buChar char="»"/>
              <a:defRPr kumimoji="1" sz="2000">
                <a:solidFill>
                  <a:srgbClr val="0070C0"/>
                </a:solidFill>
                <a:latin typeface="方正黑体简体" charset="0"/>
                <a:ea typeface="方正黑体简体" charset="0"/>
              </a:defRPr>
            </a:lvl7pPr>
            <a:lvl8pPr marL="3429000" indent="-228600" eaLnBrk="0" fontAlgn="base" hangingPunct="0">
              <a:spcBef>
                <a:spcPct val="20000"/>
              </a:spcBef>
              <a:spcAft>
                <a:spcPct val="0"/>
              </a:spcAft>
              <a:buChar char="»"/>
              <a:defRPr kumimoji="1" sz="2000">
                <a:solidFill>
                  <a:srgbClr val="0070C0"/>
                </a:solidFill>
                <a:latin typeface="方正黑体简体" charset="0"/>
                <a:ea typeface="方正黑体简体" charset="0"/>
              </a:defRPr>
            </a:lvl8pPr>
            <a:lvl9pPr marL="3886200" indent="-228600" eaLnBrk="0" fontAlgn="base" hangingPunct="0">
              <a:spcBef>
                <a:spcPct val="20000"/>
              </a:spcBef>
              <a:spcAft>
                <a:spcPct val="0"/>
              </a:spcAft>
              <a:buChar char="»"/>
              <a:defRPr kumimoji="1" sz="2000">
                <a:solidFill>
                  <a:srgbClr val="0070C0"/>
                </a:solidFill>
                <a:latin typeface="方正黑体简体" charset="0"/>
                <a:ea typeface="方正黑体简体" charset="0"/>
              </a:defRPr>
            </a:lvl9pPr>
          </a:lstStyle>
          <a:p>
            <a:pPr>
              <a:spcBef>
                <a:spcPct val="0"/>
              </a:spcBef>
              <a:buFontTx/>
              <a:buNone/>
              <a:defRPr/>
            </a:pPr>
            <a:r>
              <a:rPr lang="en-US" altLang="zh-CN" sz="1600" dirty="0">
                <a:solidFill>
                  <a:schemeClr val="tx1"/>
                </a:solidFill>
                <a:latin typeface="Calibri" panose="020F0502020204030204" charset="0"/>
                <a:ea typeface="Times New Roman" panose="02020603050405020304" charset="0"/>
                <a:cs typeface="Calibri" panose="020F0502020204030204" charset="0"/>
              </a:rPr>
              <a:t>Back site</a:t>
            </a:r>
            <a:endParaRPr lang="zh-CN" altLang="en-US" sz="1600" dirty="0">
              <a:solidFill>
                <a:schemeClr val="tx1"/>
              </a:solidFill>
              <a:latin typeface="Calibri" panose="020F0502020204030204" charset="0"/>
              <a:ea typeface="Times New Roman" panose="02020603050405020304" charset="0"/>
              <a:cs typeface="Calibri" panose="020F0502020204030204" charset="0"/>
            </a:endParaRPr>
          </a:p>
        </p:txBody>
      </p:sp>
      <p:sp>
        <p:nvSpPr>
          <p:cNvPr id="30727" name="矩形 7"/>
          <p:cNvSpPr>
            <a:spLocks noChangeArrowheads="1"/>
          </p:cNvSpPr>
          <p:nvPr/>
        </p:nvSpPr>
        <p:spPr bwMode="auto">
          <a:xfrm>
            <a:off x="6826885" y="5680710"/>
            <a:ext cx="4640580" cy="58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spcBef>
                <a:spcPct val="20000"/>
              </a:spcBef>
              <a:buChar char="•"/>
              <a:defRPr kumimoji="1" sz="3200">
                <a:solidFill>
                  <a:srgbClr val="336600"/>
                </a:solidFill>
                <a:latin typeface="方正大黑简体" charset="0"/>
                <a:ea typeface="方正大黑简体" charset="0"/>
              </a:defRPr>
            </a:lvl1pPr>
            <a:lvl2pPr marL="742950" indent="-285750">
              <a:spcBef>
                <a:spcPct val="20000"/>
              </a:spcBef>
              <a:buChar char="–"/>
              <a:defRPr kumimoji="1" sz="2800">
                <a:solidFill>
                  <a:srgbClr val="0070C0"/>
                </a:solidFill>
                <a:latin typeface="方正黑体简体" charset="0"/>
                <a:ea typeface="方正黑体简体" charset="0"/>
              </a:defRPr>
            </a:lvl2pPr>
            <a:lvl3pPr marL="1143000" indent="-228600">
              <a:spcBef>
                <a:spcPct val="20000"/>
              </a:spcBef>
              <a:buChar char="•"/>
              <a:defRPr kumimoji="1" sz="2400">
                <a:solidFill>
                  <a:srgbClr val="0070C0"/>
                </a:solidFill>
                <a:latin typeface="方正黑体简体" charset="0"/>
                <a:ea typeface="方正黑体简体" charset="0"/>
              </a:defRPr>
            </a:lvl3pPr>
            <a:lvl4pPr marL="1600200" indent="-228600">
              <a:spcBef>
                <a:spcPct val="20000"/>
              </a:spcBef>
              <a:buChar char="–"/>
              <a:defRPr kumimoji="1" sz="2000">
                <a:solidFill>
                  <a:srgbClr val="0070C0"/>
                </a:solidFill>
                <a:latin typeface="方正黑体简体" charset="0"/>
                <a:ea typeface="方正黑体简体" charset="0"/>
              </a:defRPr>
            </a:lvl4pPr>
            <a:lvl5pPr marL="2057400" indent="-228600">
              <a:spcBef>
                <a:spcPct val="20000"/>
              </a:spcBef>
              <a:buChar char="»"/>
              <a:defRPr kumimoji="1" sz="2000">
                <a:solidFill>
                  <a:srgbClr val="0070C0"/>
                </a:solidFill>
                <a:latin typeface="方正黑体简体" charset="0"/>
                <a:ea typeface="方正黑体简体" charset="0"/>
              </a:defRPr>
            </a:lvl5pPr>
            <a:lvl6pPr marL="2514600" indent="-228600" eaLnBrk="0" fontAlgn="base" hangingPunct="0">
              <a:spcBef>
                <a:spcPct val="20000"/>
              </a:spcBef>
              <a:spcAft>
                <a:spcPct val="0"/>
              </a:spcAft>
              <a:buChar char="»"/>
              <a:defRPr kumimoji="1" sz="2000">
                <a:solidFill>
                  <a:srgbClr val="0070C0"/>
                </a:solidFill>
                <a:latin typeface="方正黑体简体" charset="0"/>
                <a:ea typeface="方正黑体简体" charset="0"/>
              </a:defRPr>
            </a:lvl6pPr>
            <a:lvl7pPr marL="2971800" indent="-228600" eaLnBrk="0" fontAlgn="base" hangingPunct="0">
              <a:spcBef>
                <a:spcPct val="20000"/>
              </a:spcBef>
              <a:spcAft>
                <a:spcPct val="0"/>
              </a:spcAft>
              <a:buChar char="»"/>
              <a:defRPr kumimoji="1" sz="2000">
                <a:solidFill>
                  <a:srgbClr val="0070C0"/>
                </a:solidFill>
                <a:latin typeface="方正黑体简体" charset="0"/>
                <a:ea typeface="方正黑体简体" charset="0"/>
              </a:defRPr>
            </a:lvl7pPr>
            <a:lvl8pPr marL="3429000" indent="-228600" eaLnBrk="0" fontAlgn="base" hangingPunct="0">
              <a:spcBef>
                <a:spcPct val="20000"/>
              </a:spcBef>
              <a:spcAft>
                <a:spcPct val="0"/>
              </a:spcAft>
              <a:buChar char="»"/>
              <a:defRPr kumimoji="1" sz="2000">
                <a:solidFill>
                  <a:srgbClr val="0070C0"/>
                </a:solidFill>
                <a:latin typeface="方正黑体简体" charset="0"/>
                <a:ea typeface="方正黑体简体" charset="0"/>
              </a:defRPr>
            </a:lvl8pPr>
            <a:lvl9pPr marL="3886200" indent="-228600" eaLnBrk="0" fontAlgn="base" hangingPunct="0">
              <a:spcBef>
                <a:spcPct val="20000"/>
              </a:spcBef>
              <a:spcAft>
                <a:spcPct val="0"/>
              </a:spcAft>
              <a:buChar char="»"/>
              <a:defRPr kumimoji="1" sz="2000">
                <a:solidFill>
                  <a:srgbClr val="0070C0"/>
                </a:solidFill>
                <a:latin typeface="方正黑体简体" charset="0"/>
                <a:ea typeface="方正黑体简体" charset="0"/>
              </a:defRPr>
            </a:lvl9pPr>
          </a:lstStyle>
          <a:p>
            <a:pPr>
              <a:spcBef>
                <a:spcPct val="0"/>
              </a:spcBef>
              <a:buFontTx/>
              <a:buNone/>
              <a:defRPr/>
            </a:pPr>
            <a:r>
              <a:rPr lang="en-US" altLang="zh-CN" sz="1600" dirty="0">
                <a:solidFill>
                  <a:schemeClr val="tx1"/>
                </a:solidFill>
                <a:latin typeface="Calibri" panose="020F0502020204030204" charset="0"/>
                <a:ea typeface="Times New Roman" panose="02020603050405020304" charset="0"/>
                <a:cs typeface="Calibri" panose="020F0502020204030204" charset="0"/>
              </a:rPr>
              <a:t>If sunlight enters the front of mirror, it will reflect an image the same as the back of the mirror </a:t>
            </a:r>
            <a:endParaRPr lang="en-US" altLang="zh-CN" sz="1600" dirty="0">
              <a:solidFill>
                <a:schemeClr val="tx1"/>
              </a:solidFill>
              <a:latin typeface="Calibri" panose="020F0502020204030204" charset="0"/>
              <a:ea typeface="Times New Roman" panose="02020603050405020304" charset="0"/>
              <a:cs typeface="Calibri" panose="020F0502020204030204" charset="0"/>
            </a:endParaRPr>
          </a:p>
          <a:p>
            <a:pPr>
              <a:spcBef>
                <a:spcPct val="0"/>
              </a:spcBef>
              <a:buFontTx/>
              <a:buNone/>
              <a:defRPr/>
            </a:pPr>
            <a:endParaRPr lang="en-US" altLang="zh-CN" sz="1500" dirty="0">
              <a:solidFill>
                <a:schemeClr val="tx1"/>
              </a:solidFill>
              <a:latin typeface="Calibri" panose="020F0502020204030204" charset="0"/>
              <a:ea typeface="Times New Roman" panose="02020603050405020304" charset="0"/>
              <a:cs typeface="Calibri" panose="020F0502020204030204" charset="0"/>
            </a:endParaRPr>
          </a:p>
        </p:txBody>
      </p:sp>
      <p:sp>
        <p:nvSpPr>
          <p:cNvPr id="4" name="标题 3"/>
          <p:cNvSpPr>
            <a:spLocks noGrp="1"/>
          </p:cNvSpPr>
          <p:nvPr>
            <p:ph type="title"/>
          </p:nvPr>
        </p:nvSpPr>
        <p:spPr>
          <a:xfrm>
            <a:off x="611575" y="390595"/>
            <a:ext cx="10969200" cy="705600"/>
          </a:xfrm>
        </p:spPr>
        <p:txBody>
          <a:bodyPr>
            <a:noAutofit/>
          </a:bodyPr>
          <a:lstStyle/>
          <a:p>
            <a:r>
              <a:rPr lang="en-US" altLang="zh-CN" sz="1800" b="1" dirty="0">
                <a:solidFill>
                  <a:srgbClr val="C00000"/>
                </a:solidFill>
                <a:uFillTx/>
                <a:latin typeface="Calibri" panose="020F0502020204030204" charset="0"/>
                <a:cs typeface="Calibri" panose="020F0502020204030204" charset="0"/>
                <a:sym typeface="+mn-ea"/>
              </a:rPr>
              <a:t>Ancient solar techlonogies</a:t>
            </a:r>
            <a:endParaRPr lang="en-US" altLang="zh-CN" sz="1800" b="1" dirty="0">
              <a:solidFill>
                <a:srgbClr val="C00000"/>
              </a:solidFill>
              <a:uFillTx/>
              <a:latin typeface="Calibri" panose="020F0502020204030204" charset="0"/>
              <a:cs typeface="Calibri" panose="020F0502020204030204" charset="0"/>
              <a:sym typeface="+mn-ea"/>
            </a:endParaRPr>
          </a:p>
        </p:txBody>
      </p:sp>
      <p:sp>
        <p:nvSpPr>
          <p:cNvPr id="5" name="内容占位符 4"/>
          <p:cNvSpPr>
            <a:spLocks noGrp="1"/>
          </p:cNvSpPr>
          <p:nvPr>
            <p:ph sz="quarter" idx="13"/>
          </p:nvPr>
        </p:nvSpPr>
        <p:spPr>
          <a:xfrm>
            <a:off x="361950" y="813435"/>
            <a:ext cx="3318510" cy="225425"/>
          </a:xfrm>
        </p:spPr>
        <p:txBody>
          <a:bodyPr/>
          <a:lstStyle/>
          <a:p>
            <a:r>
              <a:rPr lang="en-US" altLang="zh-CN" dirty="0">
                <a:latin typeface="Calibri" panose="020F0502020204030204" charset="0"/>
                <a:ea typeface="Times New Roman" panose="02020603050405020304" charset="0"/>
                <a:cs typeface="Calibri" panose="020F0502020204030204" charset="0"/>
                <a:sym typeface="+mn-ea"/>
              </a:rPr>
              <a:t>Sundial, </a:t>
            </a:r>
            <a:r>
              <a:rPr lang="en-US" altLang="zh-CN" dirty="0" err="1">
                <a:latin typeface="Calibri" panose="020F0502020204030204" charset="0"/>
                <a:ea typeface="Times New Roman" panose="02020603050405020304" charset="0"/>
                <a:cs typeface="Calibri" panose="020F0502020204030204" charset="0"/>
                <a:sym typeface="+mn-ea"/>
              </a:rPr>
              <a:t>Yangsui and </a:t>
            </a:r>
            <a:r>
              <a:rPr lang="en-US" altLang="zh-CN" dirty="0">
                <a:latin typeface="Calibri" panose="020F0502020204030204" charset="0"/>
                <a:ea typeface="Times New Roman" panose="02020603050405020304" charset="0"/>
                <a:cs typeface="Calibri" panose="020F0502020204030204" charset="0"/>
                <a:sym typeface="+mn-ea"/>
              </a:rPr>
              <a:t>magic mirror</a:t>
            </a:r>
            <a:endParaRPr lang="zh-CN" altLang="en-US"/>
          </a:p>
        </p:txBody>
      </p:sp>
      <p:sp>
        <p:nvSpPr>
          <p:cNvPr id="54273" name="标题 1"/>
          <p:cNvSpPr>
            <a:spLocks noGrp="1"/>
          </p:cNvSpPr>
          <p:nvPr/>
        </p:nvSpPr>
        <p:spPr bwMode="auto">
          <a:xfrm>
            <a:off x="2049145" y="904875"/>
            <a:ext cx="8229600" cy="9023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ctr" rtl="0" eaLnBrk="0" fontAlgn="base" hangingPunct="0">
              <a:spcBef>
                <a:spcPct val="0"/>
              </a:spcBef>
              <a:spcAft>
                <a:spcPct val="0"/>
              </a:spcAft>
              <a:defRPr kumimoji="1" sz="4400">
                <a:solidFill>
                  <a:schemeClr val="tx2"/>
                </a:solidFill>
                <a:latin typeface="+mj-lt"/>
                <a:ea typeface="+mj-ea"/>
                <a:cs typeface="宋体" panose="02010600030101010101" pitchFamily="2" charset="-122"/>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宋体" panose="02010600030101010101" pitchFamily="2" charset="-122"/>
                <a:cs typeface="宋体" panose="02010600030101010101" pitchFamily="2" charset="-122"/>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宋体" panose="02010600030101010101" pitchFamily="2" charset="-122"/>
                <a:cs typeface="宋体" panose="02010600030101010101" pitchFamily="2" charset="-122"/>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宋体" panose="02010600030101010101" pitchFamily="2" charset="-122"/>
                <a:cs typeface="宋体" panose="02010600030101010101" pitchFamily="2" charset="-122"/>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宋体" panose="02010600030101010101" pitchFamily="2" charset="-122"/>
                <a:cs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indent="0">
              <a:lnSpc>
                <a:spcPct val="100000"/>
              </a:lnSpc>
            </a:pPr>
            <a:r>
              <a:rPr lang="en-US" altLang="zh-CN" sz="2800" b="1" dirty="0">
                <a:solidFill>
                  <a:schemeClr val="tx1"/>
                </a:solidFill>
                <a:latin typeface="Calibri" panose="020F0502020204030204" charset="0"/>
                <a:ea typeface="Times New Roman" panose="02020603050405020304" charset="0"/>
                <a:cs typeface="Calibri" panose="020F0502020204030204" charset="0"/>
              </a:rPr>
              <a:t>Transparent mirrors</a:t>
            </a:r>
            <a:r>
              <a:rPr lang="en-US" altLang="zh-CN" sz="2800" b="1" dirty="0">
                <a:solidFill>
                  <a:srgbClr val="336600"/>
                </a:solidFill>
                <a:latin typeface="Calibri" panose="020F0502020204030204" charset="0"/>
                <a:cs typeface="Calibri" panose="020F0502020204030204" charset="0"/>
              </a:rPr>
              <a:t> </a:t>
            </a:r>
            <a:endParaRPr lang="en-US" altLang="zh-CN" sz="2800" b="1" dirty="0">
              <a:solidFill>
                <a:srgbClr val="336600"/>
              </a:solidFill>
              <a:latin typeface="Calibri" panose="020F0502020204030204" charset="0"/>
              <a:cs typeface="Calibri" panose="020F0502020204030204" charset="0"/>
            </a:endParaRPr>
          </a:p>
          <a:p>
            <a:pPr indent="0">
              <a:lnSpc>
                <a:spcPct val="100000"/>
              </a:lnSpc>
            </a:pPr>
            <a:r>
              <a:rPr lang="en-US" altLang="zh-CN" sz="1800" b="1" dirty="0">
                <a:solidFill>
                  <a:srgbClr val="C00000"/>
                </a:solidFill>
                <a:latin typeface="Calibri" panose="020F0502020204030204" charset="0"/>
                <a:ea typeface="Times New Roman" panose="02020603050405020304" charset="0"/>
                <a:cs typeface="Calibri" panose="020F0502020204030204" charset="0"/>
                <a:sym typeface="+mn-ea"/>
              </a:rPr>
              <a:t> </a:t>
            </a:r>
            <a:r>
              <a:rPr lang="en-US" altLang="zh-CN" sz="1600" b="1" dirty="0">
                <a:solidFill>
                  <a:srgbClr val="C00000"/>
                </a:solidFill>
                <a:latin typeface="Calibri" panose="020F0502020204030204" charset="0"/>
                <a:ea typeface="Times New Roman" panose="02020603050405020304" charset="0"/>
                <a:cs typeface="Calibri" panose="020F0502020204030204" charset="0"/>
                <a:sym typeface="+mn-ea"/>
              </a:rPr>
              <a:t>The </a:t>
            </a:r>
            <a:r>
              <a:rPr lang="en-US" altLang="zh-CN" sz="1600" b="1" dirty="0">
                <a:solidFill>
                  <a:srgbClr val="C00000"/>
                </a:solidFill>
                <a:latin typeface="Calibri" panose="020F0502020204030204" charset="0"/>
                <a:ea typeface="Times New Roman" panose="02020603050405020304" charset="0"/>
                <a:cs typeface="Calibri" panose="020F0502020204030204" charset="0"/>
              </a:rPr>
              <a:t>Western Han</a:t>
            </a:r>
            <a:r>
              <a:rPr lang="zh-CN" altLang="en-US" sz="1600" b="1" dirty="0">
                <a:solidFill>
                  <a:srgbClr val="C00000"/>
                </a:solidFill>
                <a:latin typeface="Calibri" panose="020F0502020204030204" charset="0"/>
                <a:ea typeface="Times New Roman" panose="02020603050405020304" charset="0"/>
                <a:cs typeface="Calibri" panose="020F0502020204030204" charset="0"/>
              </a:rPr>
              <a:t> </a:t>
            </a:r>
            <a:r>
              <a:rPr lang="en-US" altLang="zh-CN" sz="1600" b="1" dirty="0">
                <a:solidFill>
                  <a:srgbClr val="C00000"/>
                </a:solidFill>
                <a:latin typeface="Calibri" panose="020F0502020204030204" charset="0"/>
                <a:ea typeface="Times New Roman" panose="02020603050405020304" charset="0"/>
                <a:cs typeface="Calibri" panose="020F0502020204030204" charset="0"/>
              </a:rPr>
              <a:t>Dynasty</a:t>
            </a:r>
            <a:r>
              <a:rPr lang="en-US" altLang="zh-CN" sz="1600" b="1" dirty="0">
                <a:solidFill>
                  <a:srgbClr val="FF0000"/>
                </a:solidFill>
                <a:latin typeface="Calibri" panose="020F0502020204030204" charset="0"/>
                <a:ea typeface="Times New Roman" panose="02020603050405020304" charset="0"/>
                <a:cs typeface="Calibri" panose="020F0502020204030204" charset="0"/>
              </a:rPr>
              <a:t> </a:t>
            </a:r>
            <a:r>
              <a:rPr lang="en-US" altLang="zh-CN" sz="1600" b="1" dirty="0">
                <a:latin typeface="Calibri" panose="020F0502020204030204" charset="0"/>
                <a:ea typeface="Times New Roman" panose="02020603050405020304" charset="0"/>
                <a:cs typeface="Calibri" panose="020F0502020204030204" charset="0"/>
              </a:rPr>
              <a:t>(206 B.C.</a:t>
            </a:r>
            <a:r>
              <a:rPr lang="zh-CN" altLang="en-US" sz="1600" b="1" dirty="0">
                <a:latin typeface="Calibri" panose="020F0502020204030204" charset="0"/>
                <a:ea typeface="Times New Roman" panose="02020603050405020304" charset="0"/>
                <a:cs typeface="Calibri" panose="020F0502020204030204" charset="0"/>
              </a:rPr>
              <a:t> </a:t>
            </a:r>
            <a:r>
              <a:rPr lang="en-US" altLang="zh-CN" sz="1600" b="1" dirty="0">
                <a:latin typeface="Calibri" panose="020F0502020204030204" charset="0"/>
                <a:ea typeface="Times New Roman" panose="02020603050405020304" charset="0"/>
                <a:cs typeface="Calibri" panose="020F0502020204030204" charset="0"/>
              </a:rPr>
              <a:t>- A.D. 24) </a:t>
            </a:r>
            <a:br>
              <a:rPr lang="en-US" altLang="zh-CN" sz="2800" b="1" dirty="0">
                <a:latin typeface="Calibri" panose="020F0502020204030204" charset="0"/>
                <a:ea typeface="Times New Roman" panose="02020603050405020304" charset="0"/>
                <a:cs typeface="Calibri" panose="020F0502020204030204" charset="0"/>
              </a:rPr>
            </a:br>
            <a:endParaRPr lang="zh-CN" altLang="en-US" sz="2800" dirty="0">
              <a:latin typeface="Calibri" panose="020F0502020204030204" charset="0"/>
              <a:cs typeface="Calibri" panose="020F05020202040302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88005" y="950913"/>
            <a:ext cx="6303963"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矩形 1"/>
          <p:cNvSpPr>
            <a:spLocks noChangeArrowheads="1"/>
          </p:cNvSpPr>
          <p:nvPr/>
        </p:nvSpPr>
        <p:spPr bwMode="auto">
          <a:xfrm>
            <a:off x="2697480" y="5504815"/>
            <a:ext cx="754380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rgbClr val="336600"/>
                </a:solidFill>
                <a:latin typeface="方正大黑简体" charset="0"/>
                <a:ea typeface="方正大黑简体" charset="0"/>
              </a:defRPr>
            </a:lvl1pPr>
            <a:lvl2pPr marL="742950" indent="-285750">
              <a:spcBef>
                <a:spcPct val="20000"/>
              </a:spcBef>
              <a:buChar char="–"/>
              <a:defRPr kumimoji="1" sz="2800">
                <a:solidFill>
                  <a:srgbClr val="0070C0"/>
                </a:solidFill>
                <a:latin typeface="方正黑体简体" charset="0"/>
                <a:ea typeface="方正黑体简体" charset="0"/>
              </a:defRPr>
            </a:lvl2pPr>
            <a:lvl3pPr marL="1143000" indent="-228600">
              <a:spcBef>
                <a:spcPct val="20000"/>
              </a:spcBef>
              <a:buChar char="•"/>
              <a:defRPr kumimoji="1" sz="2400">
                <a:solidFill>
                  <a:srgbClr val="0070C0"/>
                </a:solidFill>
                <a:latin typeface="方正黑体简体" charset="0"/>
                <a:ea typeface="方正黑体简体" charset="0"/>
              </a:defRPr>
            </a:lvl3pPr>
            <a:lvl4pPr marL="1600200" indent="-228600">
              <a:spcBef>
                <a:spcPct val="20000"/>
              </a:spcBef>
              <a:buChar char="–"/>
              <a:defRPr kumimoji="1" sz="2000">
                <a:solidFill>
                  <a:srgbClr val="0070C0"/>
                </a:solidFill>
                <a:latin typeface="方正黑体简体" charset="0"/>
                <a:ea typeface="方正黑体简体" charset="0"/>
              </a:defRPr>
            </a:lvl4pPr>
            <a:lvl5pPr marL="2057400" indent="-228600">
              <a:spcBef>
                <a:spcPct val="20000"/>
              </a:spcBef>
              <a:buChar char="»"/>
              <a:defRPr kumimoji="1" sz="2000">
                <a:solidFill>
                  <a:srgbClr val="0070C0"/>
                </a:solidFill>
                <a:latin typeface="方正黑体简体" charset="0"/>
                <a:ea typeface="方正黑体简体" charset="0"/>
              </a:defRPr>
            </a:lvl5pPr>
            <a:lvl6pPr marL="2514600" indent="-228600" eaLnBrk="0" fontAlgn="base" hangingPunct="0">
              <a:spcBef>
                <a:spcPct val="20000"/>
              </a:spcBef>
              <a:spcAft>
                <a:spcPct val="0"/>
              </a:spcAft>
              <a:buChar char="»"/>
              <a:defRPr kumimoji="1" sz="2000">
                <a:solidFill>
                  <a:srgbClr val="0070C0"/>
                </a:solidFill>
                <a:latin typeface="方正黑体简体" charset="0"/>
                <a:ea typeface="方正黑体简体" charset="0"/>
              </a:defRPr>
            </a:lvl6pPr>
            <a:lvl7pPr marL="2971800" indent="-228600" eaLnBrk="0" fontAlgn="base" hangingPunct="0">
              <a:spcBef>
                <a:spcPct val="20000"/>
              </a:spcBef>
              <a:spcAft>
                <a:spcPct val="0"/>
              </a:spcAft>
              <a:buChar char="»"/>
              <a:defRPr kumimoji="1" sz="2000">
                <a:solidFill>
                  <a:srgbClr val="0070C0"/>
                </a:solidFill>
                <a:latin typeface="方正黑体简体" charset="0"/>
                <a:ea typeface="方正黑体简体" charset="0"/>
              </a:defRPr>
            </a:lvl7pPr>
            <a:lvl8pPr marL="3429000" indent="-228600" eaLnBrk="0" fontAlgn="base" hangingPunct="0">
              <a:spcBef>
                <a:spcPct val="20000"/>
              </a:spcBef>
              <a:spcAft>
                <a:spcPct val="0"/>
              </a:spcAft>
              <a:buChar char="»"/>
              <a:defRPr kumimoji="1" sz="2000">
                <a:solidFill>
                  <a:srgbClr val="0070C0"/>
                </a:solidFill>
                <a:latin typeface="方正黑体简体" charset="0"/>
                <a:ea typeface="方正黑体简体" charset="0"/>
              </a:defRPr>
            </a:lvl8pPr>
            <a:lvl9pPr marL="3886200" indent="-228600" eaLnBrk="0" fontAlgn="base" hangingPunct="0">
              <a:spcBef>
                <a:spcPct val="20000"/>
              </a:spcBef>
              <a:spcAft>
                <a:spcPct val="0"/>
              </a:spcAft>
              <a:buChar char="»"/>
              <a:defRPr kumimoji="1" sz="2000">
                <a:solidFill>
                  <a:srgbClr val="0070C0"/>
                </a:solidFill>
                <a:latin typeface="方正黑体简体" charset="0"/>
                <a:ea typeface="方正黑体简体" charset="0"/>
              </a:defRPr>
            </a:lvl9pPr>
          </a:lstStyle>
          <a:p>
            <a:pPr>
              <a:lnSpc>
                <a:spcPct val="150000"/>
              </a:lnSpc>
              <a:spcBef>
                <a:spcPct val="0"/>
              </a:spcBef>
              <a:buFontTx/>
              <a:buNone/>
            </a:pPr>
            <a:r>
              <a:rPr lang="zh-CN" altLang="en-US" sz="1600">
                <a:solidFill>
                  <a:schemeClr val="tx1"/>
                </a:solidFill>
                <a:latin typeface="Calibri" panose="020F0502020204030204" charset="0"/>
                <a:ea typeface="宋体" panose="02010600030101010101" pitchFamily="2" charset="-122"/>
                <a:cs typeface="Calibri" panose="020F0502020204030204" charset="0"/>
              </a:rPr>
              <a:t>Reflected image can be different from the pattern on the back</a:t>
            </a:r>
            <a:r>
              <a:rPr lang="en-US" altLang="zh-CN" sz="1600">
                <a:solidFill>
                  <a:schemeClr val="tx1"/>
                </a:solidFill>
                <a:latin typeface="Calibri" panose="020F0502020204030204" charset="0"/>
                <a:ea typeface="宋体" panose="02010600030101010101" pitchFamily="2" charset="-122"/>
                <a:cs typeface="Calibri" panose="020F0502020204030204" charset="0"/>
              </a:rPr>
              <a:t> (here </a:t>
            </a:r>
            <a:r>
              <a:rPr lang="en-US" altLang="zh-CN" sz="1600" b="1">
                <a:solidFill>
                  <a:schemeClr val="tx1"/>
                </a:solidFill>
                <a:latin typeface="Calibri" panose="020F0502020204030204" charset="0"/>
                <a:ea typeface="宋体" panose="02010600030101010101" pitchFamily="2" charset="-122"/>
                <a:cs typeface="Calibri" panose="020F0502020204030204" charset="0"/>
              </a:rPr>
              <a:t>Jesus</a:t>
            </a:r>
            <a:r>
              <a:rPr lang="en-US" altLang="zh-CN" sz="1600">
                <a:solidFill>
                  <a:schemeClr val="tx1"/>
                </a:solidFill>
                <a:latin typeface="Calibri" panose="020F0502020204030204" charset="0"/>
                <a:ea typeface="宋体" panose="02010600030101010101" pitchFamily="2" charset="-122"/>
                <a:cs typeface="Calibri" panose="020F0502020204030204" charset="0"/>
              </a:rPr>
              <a:t>)</a:t>
            </a:r>
            <a:r>
              <a:rPr lang="zh-CN" altLang="en-US" sz="1600">
                <a:solidFill>
                  <a:schemeClr val="tx1"/>
                </a:solidFill>
                <a:latin typeface="Calibri" panose="020F0502020204030204" charset="0"/>
                <a:ea typeface="宋体" panose="02010600030101010101" pitchFamily="2" charset="-122"/>
                <a:cs typeface="Calibri" panose="020F0502020204030204" charset="0"/>
              </a:rPr>
              <a:t>, I do not know whether the color image can be made later ? </a:t>
            </a:r>
            <a:endParaRPr lang="zh-CN" altLang="en-US" sz="1600">
              <a:solidFill>
                <a:schemeClr val="tx1"/>
              </a:solidFill>
              <a:latin typeface="Calibri" panose="020F0502020204030204" charset="0"/>
              <a:ea typeface="宋体" panose="02010600030101010101" pitchFamily="2" charset="-122"/>
              <a:cs typeface="Calibri" panose="020F0502020204030204" charset="0"/>
            </a:endParaRPr>
          </a:p>
        </p:txBody>
      </p:sp>
      <p:sp>
        <p:nvSpPr>
          <p:cNvPr id="4" name="标题 3"/>
          <p:cNvSpPr>
            <a:spLocks noGrp="1"/>
          </p:cNvSpPr>
          <p:nvPr>
            <p:ph type="title"/>
          </p:nvPr>
        </p:nvSpPr>
        <p:spPr>
          <a:xfrm>
            <a:off x="611575" y="333445"/>
            <a:ext cx="10969200" cy="705600"/>
          </a:xfrm>
        </p:spPr>
        <p:txBody>
          <a:bodyPr>
            <a:normAutofit fontScale="90000"/>
          </a:bodyPr>
          <a:lstStyle/>
          <a:p>
            <a:r>
              <a:rPr lang="en-US" altLang="zh-CN" sz="2000" b="1" dirty="0">
                <a:solidFill>
                  <a:srgbClr val="C00000"/>
                </a:solidFill>
                <a:uFillTx/>
                <a:latin typeface="Calibri" panose="020F0502020204030204" charset="0"/>
                <a:cs typeface="Calibri" panose="020F0502020204030204" charset="0"/>
                <a:sym typeface="+mn-ea"/>
              </a:rPr>
              <a:t>Ancient solar techlonogies</a:t>
            </a:r>
            <a:endParaRPr lang="zh-CN" altLang="en-US" sz="2000"/>
          </a:p>
        </p:txBody>
      </p:sp>
      <p:sp>
        <p:nvSpPr>
          <p:cNvPr id="5" name="内容占位符 4"/>
          <p:cNvSpPr>
            <a:spLocks noGrp="1"/>
          </p:cNvSpPr>
          <p:nvPr>
            <p:ph sz="quarter" idx="13"/>
          </p:nvPr>
        </p:nvSpPr>
        <p:spPr>
          <a:xfrm>
            <a:off x="361950" y="813435"/>
            <a:ext cx="3318510" cy="225425"/>
          </a:xfrm>
        </p:spPr>
        <p:txBody>
          <a:bodyPr/>
          <a:lstStyle/>
          <a:p>
            <a:r>
              <a:rPr lang="en-US" altLang="zh-CN" dirty="0">
                <a:latin typeface="Calibri" panose="020F0502020204030204" charset="0"/>
                <a:ea typeface="Times New Roman" panose="02020603050405020304" charset="0"/>
                <a:cs typeface="Calibri" panose="020F0502020204030204" charset="0"/>
                <a:sym typeface="+mn-ea"/>
              </a:rPr>
              <a:t>Sundial, </a:t>
            </a:r>
            <a:r>
              <a:rPr lang="en-US" altLang="zh-CN" dirty="0" err="1">
                <a:latin typeface="Calibri" panose="020F0502020204030204" charset="0"/>
                <a:ea typeface="Times New Roman" panose="02020603050405020304" charset="0"/>
                <a:cs typeface="Calibri" panose="020F0502020204030204" charset="0"/>
                <a:sym typeface="+mn-ea"/>
              </a:rPr>
              <a:t>Yangsui and </a:t>
            </a:r>
            <a:r>
              <a:rPr lang="en-US" altLang="zh-CN" dirty="0">
                <a:latin typeface="Calibri" panose="020F0502020204030204" charset="0"/>
                <a:ea typeface="Times New Roman" panose="02020603050405020304" charset="0"/>
                <a:cs typeface="Calibri" panose="020F0502020204030204" charset="0"/>
                <a:sym typeface="+mn-ea"/>
              </a:rPr>
              <a:t>magic mirror</a:t>
            </a:r>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034665" y="890270"/>
            <a:ext cx="6096000" cy="1060450"/>
          </a:xfrm>
          <a:prstGeom prst="rect">
            <a:avLst/>
          </a:prstGeom>
          <a:noFill/>
        </p:spPr>
        <p:txBody>
          <a:bodyPr wrap="square" rtlCol="0" anchor="t">
            <a:spAutoFit/>
          </a:bodyPr>
          <a:lstStyle/>
          <a:p>
            <a:pPr algn="ctr">
              <a:lnSpc>
                <a:spcPct val="150000"/>
              </a:lnSpc>
            </a:pPr>
            <a:r>
              <a:rPr lang="en-US" altLang="zh-CN" sz="2400" b="1" dirty="0">
                <a:latin typeface="Calibri" panose="020F0502020204030204" charset="0"/>
                <a:ea typeface="Times New Roman" panose="02020603050405020304" charset="0"/>
                <a:cs typeface="Calibri" panose="020F0502020204030204" charset="0"/>
                <a:sym typeface="+mn-ea"/>
              </a:rPr>
              <a:t>A. Einstein</a:t>
            </a:r>
            <a:r>
              <a:rPr lang="en-US" altLang="zh-CN" sz="2400" b="1" dirty="0">
                <a:solidFill>
                  <a:srgbClr val="C00000"/>
                </a:solidFill>
                <a:latin typeface="Calibri" panose="020F0502020204030204" charset="0"/>
                <a:ea typeface="Times New Roman" panose="02020603050405020304" charset="0"/>
                <a:cs typeface="Calibri" panose="020F0502020204030204" charset="0"/>
                <a:sym typeface="+mn-ea"/>
              </a:rPr>
              <a:t>: Photon (</a:t>
            </a:r>
            <a:r>
              <a:rPr lang="en-US" altLang="zh-CN" sz="2400" b="1" dirty="0" err="1">
                <a:solidFill>
                  <a:srgbClr val="C00000"/>
                </a:solidFill>
                <a:latin typeface="Calibri" panose="020F0502020204030204" charset="0"/>
                <a:ea typeface="Times New Roman" panose="02020603050405020304" charset="0"/>
                <a:cs typeface="Calibri" panose="020F0502020204030204" charset="0"/>
                <a:sym typeface="+mn-ea"/>
              </a:rPr>
              <a:t>Lichtquant</a:t>
            </a:r>
            <a:r>
              <a:rPr lang="en-US" altLang="zh-CN" sz="2400" b="1" dirty="0">
                <a:solidFill>
                  <a:srgbClr val="C00000"/>
                </a:solidFill>
                <a:latin typeface="Calibri" panose="020F0502020204030204" charset="0"/>
                <a:ea typeface="Times New Roman" panose="02020603050405020304" charset="0"/>
                <a:cs typeface="Calibri" panose="020F0502020204030204" charset="0"/>
                <a:sym typeface="+mn-ea"/>
              </a:rPr>
              <a:t>) concept</a:t>
            </a:r>
            <a:br>
              <a:rPr lang="zh-CN" altLang="en-US" sz="2400" b="1" dirty="0">
                <a:solidFill>
                  <a:srgbClr val="C00000"/>
                </a:solidFill>
                <a:latin typeface="Calibri" panose="020F0502020204030204" charset="0"/>
                <a:ea typeface="Times New Roman" panose="02020603050405020304" charset="0"/>
                <a:cs typeface="Calibri" panose="020F0502020204030204" charset="0"/>
                <a:sym typeface="+mn-ea"/>
              </a:rPr>
            </a:br>
            <a:r>
              <a:rPr lang="en-US" altLang="zh-CN" b="1" dirty="0">
                <a:solidFill>
                  <a:srgbClr val="C00000"/>
                </a:solidFill>
                <a:latin typeface="Calibri" panose="020F0502020204030204" charset="0"/>
                <a:ea typeface="Times New Roman" panose="02020603050405020304" charset="0"/>
                <a:cs typeface="Calibri" panose="020F0502020204030204" charset="0"/>
                <a:sym typeface="+mn-ea"/>
              </a:rPr>
              <a:t>Photoelectric effect</a:t>
            </a:r>
            <a:r>
              <a:rPr lang="zh-CN" altLang="en-US" b="1" dirty="0">
                <a:solidFill>
                  <a:srgbClr val="C00000"/>
                </a:solidFill>
                <a:latin typeface="Calibri" panose="020F0502020204030204" charset="0"/>
                <a:ea typeface="Times New Roman" panose="02020603050405020304" charset="0"/>
                <a:cs typeface="Calibri" panose="020F0502020204030204" charset="0"/>
                <a:sym typeface="+mn-ea"/>
              </a:rPr>
              <a:t> </a:t>
            </a:r>
            <a:r>
              <a:rPr lang="en-US" altLang="zh-CN" b="1" dirty="0">
                <a:solidFill>
                  <a:srgbClr val="C00000"/>
                </a:solidFill>
                <a:latin typeface="Calibri" panose="020F0502020204030204" charset="0"/>
                <a:ea typeface="Times New Roman" panose="02020603050405020304" charset="0"/>
                <a:cs typeface="Calibri" panose="020F0502020204030204" charset="0"/>
                <a:sym typeface="+mn-ea"/>
              </a:rPr>
              <a:t>equation</a:t>
            </a:r>
            <a:r>
              <a:rPr lang="zh-CN" altLang="en-US" b="1" dirty="0">
                <a:solidFill>
                  <a:srgbClr val="C00000"/>
                </a:solidFill>
                <a:latin typeface="Calibri" panose="020F0502020204030204" charset="0"/>
                <a:ea typeface="Times New Roman" panose="02020603050405020304" charset="0"/>
                <a:cs typeface="Calibri" panose="020F0502020204030204" charset="0"/>
                <a:sym typeface="+mn-ea"/>
              </a:rPr>
              <a:t> </a:t>
            </a:r>
            <a:r>
              <a:rPr lang="en-US" altLang="zh-CN" b="1" dirty="0">
                <a:solidFill>
                  <a:srgbClr val="C00000"/>
                </a:solidFill>
                <a:latin typeface="Calibri" panose="020F0502020204030204" charset="0"/>
                <a:ea typeface="Times New Roman" panose="02020603050405020304" charset="0"/>
                <a:cs typeface="Calibri" panose="020F0502020204030204" charset="0"/>
                <a:sym typeface="+mn-ea"/>
              </a:rPr>
              <a:t>:  </a:t>
            </a:r>
            <a:r>
              <a:rPr lang="en-US" altLang="zh-CN" b="1" dirty="0" err="1">
                <a:solidFill>
                  <a:srgbClr val="C00000"/>
                </a:solidFill>
                <a:latin typeface="Calibri" panose="020F0502020204030204" charset="0"/>
                <a:ea typeface="Times New Roman" panose="02020603050405020304" charset="0"/>
                <a:cs typeface="Calibri" panose="020F0502020204030204" charset="0"/>
                <a:sym typeface="+mn-ea"/>
              </a:rPr>
              <a:t>hv</a:t>
            </a:r>
            <a:r>
              <a:rPr lang="en-US" altLang="zh-CN" b="1" dirty="0">
                <a:solidFill>
                  <a:srgbClr val="C00000"/>
                </a:solidFill>
                <a:latin typeface="Calibri" panose="020F0502020204030204" charset="0"/>
                <a:ea typeface="Times New Roman" panose="02020603050405020304" charset="0"/>
                <a:cs typeface="Calibri" panose="020F0502020204030204" charset="0"/>
                <a:sym typeface="+mn-ea"/>
              </a:rPr>
              <a:t> = ½ mv</a:t>
            </a:r>
            <a:r>
              <a:rPr lang="en-US" altLang="zh-CN" b="1" baseline="30000" dirty="0">
                <a:solidFill>
                  <a:srgbClr val="C00000"/>
                </a:solidFill>
                <a:latin typeface="Calibri" panose="020F0502020204030204" charset="0"/>
                <a:ea typeface="Times New Roman" panose="02020603050405020304" charset="0"/>
                <a:cs typeface="Calibri" panose="020F0502020204030204" charset="0"/>
                <a:sym typeface="+mn-ea"/>
              </a:rPr>
              <a:t>2</a:t>
            </a:r>
            <a:r>
              <a:rPr lang="en-US" altLang="zh-CN" b="1" dirty="0">
                <a:solidFill>
                  <a:srgbClr val="C00000"/>
                </a:solidFill>
                <a:latin typeface="Calibri" panose="020F0502020204030204" charset="0"/>
                <a:ea typeface="Times New Roman" panose="02020603050405020304" charset="0"/>
                <a:cs typeface="Calibri" panose="020F0502020204030204" charset="0"/>
                <a:sym typeface="+mn-ea"/>
              </a:rPr>
              <a:t> + A</a:t>
            </a:r>
            <a:endParaRPr lang="en-US" altLang="zh-CN" b="1" dirty="0">
              <a:solidFill>
                <a:srgbClr val="C00000"/>
              </a:solidFill>
              <a:latin typeface="Calibri" panose="020F0502020204030204" charset="0"/>
              <a:ea typeface="Times New Roman" panose="02020603050405020304" charset="0"/>
              <a:cs typeface="Calibri" panose="020F0502020204030204" charset="0"/>
              <a:sym typeface="+mn-ea"/>
            </a:endParaRPr>
          </a:p>
        </p:txBody>
      </p:sp>
      <p:sp>
        <p:nvSpPr>
          <p:cNvPr id="5" name="文本框 4"/>
          <p:cNvSpPr txBox="1"/>
          <p:nvPr/>
        </p:nvSpPr>
        <p:spPr>
          <a:xfrm>
            <a:off x="1035050" y="2003425"/>
            <a:ext cx="3362325" cy="3646170"/>
          </a:xfrm>
          <a:prstGeom prst="rect">
            <a:avLst/>
          </a:prstGeom>
          <a:noFill/>
        </p:spPr>
        <p:txBody>
          <a:bodyPr wrap="square" rtlCol="0" anchor="t">
            <a:spAutoFit/>
          </a:bodyPr>
          <a:lstStyle/>
          <a:p>
            <a:pPr algn="just">
              <a:lnSpc>
                <a:spcPct val="150000"/>
              </a:lnSpc>
              <a:spcBef>
                <a:spcPct val="0"/>
              </a:spcBef>
              <a:buFontTx/>
              <a:buNone/>
              <a:defRPr/>
            </a:pPr>
            <a:r>
              <a:rPr lang="en-US" altLang="zh-CN" sz="1400" b="1" dirty="0">
                <a:latin typeface="Calibri" panose="020F0502020204030204" charset="0"/>
                <a:ea typeface="Times New Roman" panose="02020603050405020304" charset="0"/>
                <a:cs typeface="Calibri" panose="020F0502020204030204" charset="0"/>
                <a:sym typeface="+mn-ea"/>
              </a:rPr>
              <a:t>This bronze mirror can show an image, if a beam of strong light (better using sunlight) is incident to the mirror. And the image can be the same like the pattern on the back side of the mirror. The mirror was casted, then cooled, polished, and stress set up in the bronze gave it variable elasticity. Finally, resulting in a pattern of tiny deformation which can not be seen by the naked eye, corresponding to the pattern on the back of the mirror.</a:t>
            </a:r>
            <a:endParaRPr lang="en-US" altLang="zh-CN" sz="1400" b="1" dirty="0">
              <a:latin typeface="Calibri" panose="020F0502020204030204" charset="0"/>
              <a:ea typeface="Times New Roman" panose="02020603050405020304" charset="0"/>
              <a:cs typeface="Calibri" panose="020F0502020204030204" charset="0"/>
              <a:sym typeface="+mn-ea"/>
            </a:endParaRPr>
          </a:p>
        </p:txBody>
      </p:sp>
      <p:pic>
        <p:nvPicPr>
          <p:cNvPr id="6" name="图片 5"/>
          <p:cNvPicPr>
            <a:picLocks noChangeAspect="1"/>
          </p:cNvPicPr>
          <p:nvPr/>
        </p:nvPicPr>
        <p:blipFill>
          <a:blip r:embed="rId1"/>
          <a:stretch>
            <a:fillRect/>
          </a:stretch>
        </p:blipFill>
        <p:spPr>
          <a:xfrm>
            <a:off x="4717076" y="2091104"/>
            <a:ext cx="2025994" cy="1752600"/>
          </a:xfrm>
          <a:prstGeom prst="rect">
            <a:avLst/>
          </a:prstGeom>
        </p:spPr>
      </p:pic>
      <p:pic>
        <p:nvPicPr>
          <p:cNvPr id="7" name="图片 6"/>
          <p:cNvPicPr>
            <a:picLocks noChangeAspect="1"/>
          </p:cNvPicPr>
          <p:nvPr/>
        </p:nvPicPr>
        <p:blipFill>
          <a:blip r:embed="rId2"/>
          <a:stretch>
            <a:fillRect/>
          </a:stretch>
        </p:blipFill>
        <p:spPr>
          <a:xfrm>
            <a:off x="4721521" y="3873204"/>
            <a:ext cx="2021591" cy="1807386"/>
          </a:xfrm>
          <a:prstGeom prst="rect">
            <a:avLst/>
          </a:prstGeom>
        </p:spPr>
      </p:pic>
      <p:pic>
        <p:nvPicPr>
          <p:cNvPr id="8" name="图片 7"/>
          <p:cNvPicPr>
            <a:picLocks noChangeAspect="1"/>
          </p:cNvPicPr>
          <p:nvPr/>
        </p:nvPicPr>
        <p:blipFill>
          <a:blip r:embed="rId3"/>
          <a:stretch>
            <a:fillRect/>
          </a:stretch>
        </p:blipFill>
        <p:spPr>
          <a:xfrm>
            <a:off x="6892259" y="2059940"/>
            <a:ext cx="4223747" cy="2901987"/>
          </a:xfrm>
          <a:prstGeom prst="rect">
            <a:avLst/>
          </a:prstGeom>
        </p:spPr>
      </p:pic>
      <p:sp>
        <p:nvSpPr>
          <p:cNvPr id="9" name="文本框 8"/>
          <p:cNvSpPr txBox="1"/>
          <p:nvPr/>
        </p:nvSpPr>
        <p:spPr>
          <a:xfrm>
            <a:off x="7048500" y="5094605"/>
            <a:ext cx="4287520" cy="583565"/>
          </a:xfrm>
          <a:prstGeom prst="rect">
            <a:avLst/>
          </a:prstGeom>
          <a:noFill/>
        </p:spPr>
        <p:txBody>
          <a:bodyPr wrap="square" rtlCol="0" anchor="t">
            <a:spAutoFit/>
          </a:bodyPr>
          <a:lstStyle/>
          <a:p>
            <a:r>
              <a:rPr lang="en-US" altLang="zh-CN" sz="1600" b="1" dirty="0">
                <a:solidFill>
                  <a:srgbClr val="C00000"/>
                </a:solidFill>
                <a:latin typeface="Calibri" panose="020F0502020204030204" charset="0"/>
                <a:ea typeface="Times New Roman" panose="02020603050405020304" charset="0"/>
                <a:cs typeface="Calibri" panose="020F0502020204030204" charset="0"/>
                <a:sym typeface="+mn-ea"/>
              </a:rPr>
              <a:t>Fantasy </a:t>
            </a:r>
            <a:r>
              <a:rPr lang="en-US" altLang="zh-CN" sz="1600" b="1" dirty="0" err="1">
                <a:solidFill>
                  <a:srgbClr val="C00000"/>
                </a:solidFill>
                <a:latin typeface="Calibri" panose="020F0502020204030204" charset="0"/>
                <a:ea typeface="Times New Roman" panose="02020603050405020304" charset="0"/>
                <a:cs typeface="Calibri" panose="020F0502020204030204" charset="0"/>
                <a:sym typeface="+mn-ea"/>
              </a:rPr>
              <a:t>ist</a:t>
            </a:r>
            <a:r>
              <a:rPr lang="en-US" altLang="zh-CN" sz="1600" b="1" dirty="0">
                <a:solidFill>
                  <a:srgbClr val="C00000"/>
                </a:solidFill>
                <a:latin typeface="Calibri" panose="020F0502020204030204" charset="0"/>
                <a:ea typeface="Times New Roman" panose="02020603050405020304" charset="0"/>
                <a:cs typeface="Calibri" panose="020F0502020204030204" charset="0"/>
                <a:sym typeface="+mn-ea"/>
              </a:rPr>
              <a:t> </a:t>
            </a:r>
            <a:r>
              <a:rPr lang="en-US" altLang="zh-CN" sz="1600" b="1" dirty="0" err="1">
                <a:solidFill>
                  <a:srgbClr val="C00000"/>
                </a:solidFill>
                <a:latin typeface="Calibri" panose="020F0502020204030204" charset="0"/>
                <a:ea typeface="Times New Roman" panose="02020603050405020304" charset="0"/>
                <a:cs typeface="Calibri" panose="020F0502020204030204" charset="0"/>
                <a:sym typeface="+mn-ea"/>
              </a:rPr>
              <a:t>wichtiger</a:t>
            </a:r>
            <a:r>
              <a:rPr lang="en-US" altLang="zh-CN" sz="1600" b="1" dirty="0">
                <a:solidFill>
                  <a:srgbClr val="C00000"/>
                </a:solidFill>
                <a:latin typeface="Calibri" panose="020F0502020204030204" charset="0"/>
                <a:ea typeface="Times New Roman" panose="02020603050405020304" charset="0"/>
                <a:cs typeface="Calibri" panose="020F0502020204030204" charset="0"/>
                <a:sym typeface="+mn-ea"/>
              </a:rPr>
              <a:t> </a:t>
            </a:r>
            <a:r>
              <a:rPr lang="en-US" altLang="zh-CN" sz="1600" b="1" dirty="0" err="1">
                <a:solidFill>
                  <a:srgbClr val="C00000"/>
                </a:solidFill>
                <a:latin typeface="Calibri" panose="020F0502020204030204" charset="0"/>
                <a:ea typeface="Times New Roman" panose="02020603050405020304" charset="0"/>
                <a:cs typeface="Calibri" panose="020F0502020204030204" charset="0"/>
                <a:sym typeface="+mn-ea"/>
              </a:rPr>
              <a:t>als</a:t>
            </a:r>
            <a:r>
              <a:rPr lang="en-US" altLang="zh-CN" sz="1600" b="1" dirty="0">
                <a:solidFill>
                  <a:srgbClr val="C00000"/>
                </a:solidFill>
                <a:latin typeface="Calibri" panose="020F0502020204030204" charset="0"/>
                <a:ea typeface="Times New Roman" panose="02020603050405020304" charset="0"/>
                <a:cs typeface="Calibri" panose="020F0502020204030204" charset="0"/>
                <a:sym typeface="+mn-ea"/>
              </a:rPr>
              <a:t> </a:t>
            </a:r>
            <a:r>
              <a:rPr lang="en-US" altLang="zh-CN" sz="1600" b="1" dirty="0" err="1">
                <a:solidFill>
                  <a:srgbClr val="C00000"/>
                </a:solidFill>
                <a:latin typeface="Calibri" panose="020F0502020204030204" charset="0"/>
                <a:ea typeface="Times New Roman" panose="02020603050405020304" charset="0"/>
                <a:cs typeface="Calibri" panose="020F0502020204030204" charset="0"/>
                <a:sym typeface="+mn-ea"/>
              </a:rPr>
              <a:t>Wissen!</a:t>
            </a:r>
            <a:endParaRPr lang="en-US" altLang="zh-CN" sz="1600" b="1" dirty="0" err="1">
              <a:solidFill>
                <a:srgbClr val="C00000"/>
              </a:solidFill>
              <a:latin typeface="Calibri" panose="020F0502020204030204" charset="0"/>
              <a:ea typeface="Times New Roman" panose="02020603050405020304" charset="0"/>
              <a:cs typeface="Calibri" panose="020F0502020204030204" charset="0"/>
              <a:sym typeface="+mn-ea"/>
            </a:endParaRPr>
          </a:p>
          <a:p>
            <a:r>
              <a:rPr lang="en-US" altLang="zh-CN" sz="1600" b="1" dirty="0" err="1">
                <a:solidFill>
                  <a:srgbClr val="C00000"/>
                </a:solidFill>
                <a:latin typeface="Calibri" panose="020F0502020204030204" charset="0"/>
                <a:ea typeface="Times New Roman" panose="02020603050405020304" charset="0"/>
                <a:cs typeface="Calibri" panose="020F0502020204030204" charset="0"/>
                <a:sym typeface="+mn-ea"/>
              </a:rPr>
              <a:t>Imagination is more important than knowledge!</a:t>
            </a:r>
            <a:endParaRPr lang="en-US" altLang="zh-CN" sz="1600" b="1" dirty="0" err="1">
              <a:solidFill>
                <a:srgbClr val="C00000"/>
              </a:solidFill>
              <a:latin typeface="Calibri" panose="020F0502020204030204" charset="0"/>
              <a:ea typeface="Times New Roman" panose="02020603050405020304" charset="0"/>
              <a:cs typeface="Calibri" panose="020F0502020204030204" charset="0"/>
              <a:sym typeface="+mn-ea"/>
            </a:endParaRPr>
          </a:p>
        </p:txBody>
      </p:sp>
      <p:sp>
        <p:nvSpPr>
          <p:cNvPr id="10" name="标题 9"/>
          <p:cNvSpPr>
            <a:spLocks noGrp="1"/>
          </p:cNvSpPr>
          <p:nvPr>
            <p:ph type="title"/>
          </p:nvPr>
        </p:nvSpPr>
        <p:spPr>
          <a:xfrm>
            <a:off x="598240" y="333445"/>
            <a:ext cx="10969200" cy="705600"/>
          </a:xfrm>
        </p:spPr>
        <p:txBody>
          <a:bodyPr>
            <a:normAutofit fontScale="90000"/>
          </a:bodyPr>
          <a:lstStyle/>
          <a:p>
            <a:r>
              <a:rPr lang="en-US" altLang="zh-CN" sz="2000" b="1" dirty="0">
                <a:solidFill>
                  <a:srgbClr val="C00000"/>
                </a:solidFill>
                <a:uFillTx/>
                <a:latin typeface="Calibri" panose="020F0502020204030204" charset="0"/>
                <a:cs typeface="Calibri" panose="020F0502020204030204" charset="0"/>
                <a:sym typeface="+mn-ea"/>
              </a:rPr>
              <a:t>Ancient solar techlonogies</a:t>
            </a:r>
            <a:endParaRPr lang="zh-CN" altLang="en-US" sz="2000"/>
          </a:p>
        </p:txBody>
      </p:sp>
      <p:sp>
        <p:nvSpPr>
          <p:cNvPr id="11" name="内容占位符 10"/>
          <p:cNvSpPr>
            <a:spLocks noGrp="1"/>
          </p:cNvSpPr>
          <p:nvPr>
            <p:ph sz="quarter" idx="13"/>
          </p:nvPr>
        </p:nvSpPr>
        <p:spPr>
          <a:xfrm>
            <a:off x="361950" y="813435"/>
            <a:ext cx="3318510" cy="225425"/>
          </a:xfrm>
        </p:spPr>
        <p:txBody>
          <a:bodyPr/>
          <a:lstStyle/>
          <a:p>
            <a:r>
              <a:rPr lang="en-US" altLang="zh-CN" dirty="0">
                <a:latin typeface="Calibri" panose="020F0502020204030204" charset="0"/>
                <a:ea typeface="Times New Roman" panose="02020603050405020304" charset="0"/>
                <a:cs typeface="Calibri" panose="020F0502020204030204" charset="0"/>
                <a:sym typeface="+mn-ea"/>
              </a:rPr>
              <a:t>Sundial, </a:t>
            </a:r>
            <a:r>
              <a:rPr lang="en-US" altLang="zh-CN" dirty="0" err="1">
                <a:latin typeface="Calibri" panose="020F0502020204030204" charset="0"/>
                <a:ea typeface="Times New Roman" panose="02020603050405020304" charset="0"/>
                <a:cs typeface="Calibri" panose="020F0502020204030204" charset="0"/>
                <a:sym typeface="+mn-ea"/>
              </a:rPr>
              <a:t>Yangsui and </a:t>
            </a:r>
            <a:r>
              <a:rPr lang="en-US" altLang="zh-CN" dirty="0">
                <a:latin typeface="Calibri" panose="020F0502020204030204" charset="0"/>
                <a:ea typeface="Times New Roman" panose="02020603050405020304" charset="0"/>
                <a:cs typeface="Calibri" panose="020F0502020204030204" charset="0"/>
                <a:sym typeface="+mn-ea"/>
              </a:rPr>
              <a:t>magic mirror</a:t>
            </a: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507740" y="1295400"/>
            <a:ext cx="6096000" cy="829945"/>
          </a:xfrm>
          <a:prstGeom prst="rect">
            <a:avLst/>
          </a:prstGeom>
          <a:noFill/>
        </p:spPr>
        <p:txBody>
          <a:bodyPr wrap="square" rtlCol="0" anchor="t">
            <a:spAutoFit/>
          </a:bodyPr>
          <a:lstStyle/>
          <a:p>
            <a:r>
              <a:rPr lang="en-US" altLang="zh-CN" sz="2400" b="1" dirty="0">
                <a:latin typeface="Calibri" panose="020F0502020204030204" charset="0"/>
                <a:ea typeface="黑体" panose="02010609060101010101" charset="-122"/>
                <a:cs typeface="Calibri" panose="020F0502020204030204" charset="0"/>
                <a:sym typeface="+mn-ea"/>
              </a:rPr>
              <a:t>Functions of ancient bronze mirrors </a:t>
            </a:r>
            <a:br>
              <a:rPr lang="en-US" altLang="zh-CN" sz="2400" b="1" dirty="0">
                <a:solidFill>
                  <a:srgbClr val="336600"/>
                </a:solidFill>
                <a:latin typeface="Calibri" panose="020F0502020204030204" charset="0"/>
                <a:ea typeface="黑体" panose="02010609060101010101" charset="-122"/>
                <a:cs typeface="Calibri" panose="020F0502020204030204" charset="0"/>
                <a:sym typeface="+mn-ea"/>
              </a:rPr>
            </a:br>
            <a:endParaRPr lang="en-US" altLang="zh-CN" sz="2400" b="1" dirty="0">
              <a:solidFill>
                <a:srgbClr val="336600"/>
              </a:solidFill>
              <a:latin typeface="Calibri" panose="020F0502020204030204" charset="0"/>
              <a:ea typeface="黑体" panose="02010609060101010101" charset="-122"/>
              <a:cs typeface="Calibri" panose="020F0502020204030204" charset="0"/>
              <a:sym typeface="+mn-ea"/>
            </a:endParaRPr>
          </a:p>
        </p:txBody>
      </p:sp>
      <p:sp>
        <p:nvSpPr>
          <p:cNvPr id="7" name="文本框 6"/>
          <p:cNvSpPr txBox="1"/>
          <p:nvPr/>
        </p:nvSpPr>
        <p:spPr>
          <a:xfrm>
            <a:off x="1451610" y="2125345"/>
            <a:ext cx="9265285" cy="3091180"/>
          </a:xfrm>
          <a:prstGeom prst="rect">
            <a:avLst/>
          </a:prstGeom>
          <a:noFill/>
        </p:spPr>
        <p:txBody>
          <a:bodyPr wrap="square" rtlCol="0" anchor="t">
            <a:noAutofit/>
          </a:bodyPr>
          <a:lstStyle/>
          <a:p>
            <a:pPr algn="l">
              <a:lnSpc>
                <a:spcPct val="150000"/>
              </a:lnSpc>
              <a:defRPr/>
            </a:pPr>
            <a:r>
              <a:rPr lang="en-US" altLang="zh-CN" sz="1600" b="1" dirty="0">
                <a:latin typeface="Calibri" panose="020F0502020204030204" charset="0"/>
                <a:ea typeface="黑体" panose="02010609060101010101" charset="-122"/>
                <a:cs typeface="Calibri" panose="020F0502020204030204" charset="0"/>
                <a:sym typeface="+mn-ea"/>
              </a:rPr>
              <a:t>Ancient bronze mirrors have many functions: </a:t>
            </a:r>
            <a:br>
              <a:rPr lang="en-US" altLang="zh-CN" sz="1600" b="1" dirty="0">
                <a:latin typeface="Calibri" panose="020F0502020204030204" charset="0"/>
                <a:ea typeface="黑体" panose="02010609060101010101" charset="-122"/>
                <a:cs typeface="Calibri" panose="020F0502020204030204" charset="0"/>
                <a:sym typeface="+mn-ea"/>
              </a:rPr>
            </a:br>
            <a:r>
              <a:rPr lang="en-US" altLang="zh-CN" sz="1600" b="1" dirty="0">
                <a:latin typeface="Calibri" panose="020F0502020204030204" charset="0"/>
                <a:ea typeface="黑体" panose="02010609060101010101" charset="-122"/>
                <a:cs typeface="Calibri" panose="020F0502020204030204" charset="0"/>
                <a:sym typeface="+mn-ea"/>
              </a:rPr>
              <a:t>- The first, it’s used as a normal mirror for viewing personal image and makeup</a:t>
            </a:r>
            <a:r>
              <a:rPr lang="zh-CN" altLang="en-US" sz="1600" b="1">
                <a:latin typeface="Calibri" panose="020F0502020204030204" charset="0"/>
                <a:ea typeface="黑体" panose="02010609060101010101" charset="-122"/>
                <a:cs typeface="Calibri" panose="020F0502020204030204" charset="0"/>
                <a:sym typeface="+mn-ea"/>
              </a:rPr>
              <a:t>；</a:t>
            </a:r>
            <a:br>
              <a:rPr lang="en-US" altLang="zh-CN" sz="1600" b="1" dirty="0">
                <a:latin typeface="Calibri" panose="020F0502020204030204" charset="0"/>
                <a:ea typeface="黑体" panose="02010609060101010101" charset="-122"/>
                <a:cs typeface="Calibri" panose="020F0502020204030204" charset="0"/>
                <a:sym typeface="+mn-ea"/>
              </a:rPr>
            </a:br>
            <a:r>
              <a:rPr lang="en-US" altLang="zh-CN" sz="1600" b="1" dirty="0">
                <a:latin typeface="Calibri" panose="020F0502020204030204" charset="0"/>
                <a:ea typeface="黑体" panose="02010609060101010101" charset="-122"/>
                <a:cs typeface="Calibri" panose="020F0502020204030204" charset="0"/>
                <a:sym typeface="+mn-ea"/>
              </a:rPr>
              <a:t>- Second, used to ward off evil spirits;</a:t>
            </a:r>
            <a:br>
              <a:rPr lang="en-US" altLang="zh-CN" sz="1600" b="1" dirty="0">
                <a:latin typeface="Calibri" panose="020F0502020204030204" charset="0"/>
                <a:ea typeface="黑体" panose="02010609060101010101" charset="-122"/>
                <a:cs typeface="Calibri" panose="020F0502020204030204" charset="0"/>
                <a:sym typeface="+mn-ea"/>
              </a:rPr>
            </a:br>
            <a:r>
              <a:rPr lang="en-US" altLang="zh-CN" sz="1600" b="1" dirty="0">
                <a:latin typeface="Calibri" panose="020F0502020204030204" charset="0"/>
                <a:ea typeface="黑体" panose="02010609060101010101" charset="-122"/>
                <a:cs typeface="Calibri" panose="020F0502020204030204" charset="0"/>
                <a:sym typeface="+mn-ea"/>
              </a:rPr>
              <a:t>- Third,  it called as</a:t>
            </a:r>
            <a:r>
              <a:rPr lang="en-US" altLang="zh-CN" sz="1600" b="1" dirty="0">
                <a:solidFill>
                  <a:srgbClr val="C00000"/>
                </a:solidFill>
                <a:latin typeface="Calibri" panose="020F0502020204030204" charset="0"/>
                <a:ea typeface="黑体" panose="02010609060101010101" charset="-122"/>
                <a:cs typeface="Calibri" panose="020F0502020204030204" charset="0"/>
                <a:sym typeface="+mn-ea"/>
              </a:rPr>
              <a:t> </a:t>
            </a:r>
            <a:r>
              <a:rPr lang="en-US" altLang="zh-CN" sz="1600" b="1" dirty="0" err="1">
                <a:solidFill>
                  <a:srgbClr val="C00000"/>
                </a:solidFill>
                <a:latin typeface="Calibri" panose="020F0502020204030204" charset="0"/>
                <a:ea typeface="黑体" panose="02010609060101010101" charset="-122"/>
                <a:cs typeface="Calibri" panose="020F0502020204030204" charset="0"/>
                <a:sym typeface="+mn-ea"/>
              </a:rPr>
              <a:t>Yangsui</a:t>
            </a:r>
            <a:r>
              <a:rPr lang="en-US" altLang="zh-CN" sz="1600" b="1" dirty="0">
                <a:solidFill>
                  <a:srgbClr val="C00000"/>
                </a:solidFill>
                <a:latin typeface="Calibri" panose="020F0502020204030204" charset="0"/>
                <a:ea typeface="黑体" panose="02010609060101010101" charset="-122"/>
                <a:cs typeface="Calibri" panose="020F0502020204030204" charset="0"/>
                <a:sym typeface="+mn-ea"/>
              </a:rPr>
              <a:t> (the concave reflection bronze mirror),</a:t>
            </a:r>
            <a:r>
              <a:rPr lang="zh-CN" altLang="en-US" sz="1600" b="1" dirty="0">
                <a:latin typeface="Calibri" panose="020F0502020204030204" charset="0"/>
                <a:ea typeface="黑体" panose="02010609060101010101" charset="-122"/>
                <a:cs typeface="Calibri" panose="020F0502020204030204" charset="0"/>
                <a:sym typeface="+mn-ea"/>
              </a:rPr>
              <a:t> </a:t>
            </a:r>
            <a:r>
              <a:rPr lang="en-US" altLang="zh-CN" sz="1600" b="1" dirty="0">
                <a:latin typeface="Calibri" panose="020F0502020204030204" charset="0"/>
                <a:ea typeface="黑体" panose="02010609060101010101" charset="-122"/>
                <a:cs typeface="Calibri" panose="020F0502020204030204" charset="0"/>
                <a:sym typeface="+mn-ea"/>
              </a:rPr>
              <a:t>which can be used to get fire from the sun.</a:t>
            </a:r>
            <a:endParaRPr lang="en-US" altLang="zh-CN" sz="1600" b="1" dirty="0">
              <a:latin typeface="Calibri" panose="020F0502020204030204" charset="0"/>
              <a:ea typeface="黑体" panose="02010609060101010101" charset="-122"/>
              <a:cs typeface="Calibri" panose="020F0502020204030204" charset="0"/>
              <a:sym typeface="+mn-ea"/>
            </a:endParaRPr>
          </a:p>
          <a:p>
            <a:pPr algn="l">
              <a:lnSpc>
                <a:spcPct val="150000"/>
              </a:lnSpc>
              <a:defRPr/>
            </a:pPr>
            <a:r>
              <a:rPr lang="en-US" altLang="zh-CN" sz="1600" b="1" dirty="0">
                <a:latin typeface="Calibri" panose="020F0502020204030204" charset="0"/>
                <a:ea typeface="黑体" panose="02010609060101010101" charset="-122"/>
                <a:cs typeface="Calibri" panose="020F0502020204030204" charset="0"/>
                <a:sym typeface="+mn-ea"/>
              </a:rPr>
              <a:t>- Forth, it called the light transmitting mirror or magic mirror, its function will be explained later.</a:t>
            </a:r>
            <a:br>
              <a:rPr lang="en-US" altLang="zh-CN" sz="1600" b="1" dirty="0">
                <a:latin typeface="Calibri" panose="020F0502020204030204" charset="0"/>
                <a:ea typeface="黑体" panose="02010609060101010101" charset="-122"/>
                <a:cs typeface="Calibri" panose="020F0502020204030204" charset="0"/>
                <a:sym typeface="+mn-ea"/>
              </a:rPr>
            </a:br>
            <a:br>
              <a:rPr lang="en-US" altLang="zh-CN" dirty="0">
                <a:solidFill>
                  <a:srgbClr val="336600"/>
                </a:solidFill>
                <a:latin typeface="Calibri" panose="020F0502020204030204" charset="0"/>
                <a:ea typeface="黑体" panose="02010609060101010101" charset="-122"/>
                <a:cs typeface="Calibri" panose="020F0502020204030204" charset="0"/>
                <a:sym typeface="+mn-ea"/>
              </a:rPr>
            </a:br>
            <a:r>
              <a:rPr lang="en-US" altLang="zh-CN" b="1" dirty="0">
                <a:solidFill>
                  <a:srgbClr val="FF0000"/>
                </a:solidFill>
                <a:latin typeface="Calibri" panose="020F0502020204030204" charset="0"/>
                <a:ea typeface="黑体" panose="02010609060101010101" charset="-122"/>
                <a:cs typeface="Calibri" panose="020F0502020204030204" charset="0"/>
                <a:sym typeface="+mn-ea"/>
              </a:rPr>
              <a:t> </a:t>
            </a:r>
            <a:endParaRPr lang="en-US" altLang="zh-CN" b="1" dirty="0">
              <a:solidFill>
                <a:srgbClr val="FF0000"/>
              </a:solidFill>
              <a:latin typeface="Calibri" panose="020F0502020204030204" charset="0"/>
              <a:ea typeface="黑体" panose="02010609060101010101" charset="-122"/>
              <a:cs typeface="Calibri" panose="020F0502020204030204" charset="0"/>
              <a:sym typeface="+mn-ea"/>
            </a:endParaRPr>
          </a:p>
        </p:txBody>
      </p:sp>
      <p:sp>
        <p:nvSpPr>
          <p:cNvPr id="4" name="标题 3"/>
          <p:cNvSpPr>
            <a:spLocks noGrp="1"/>
          </p:cNvSpPr>
          <p:nvPr>
            <p:ph type="title"/>
          </p:nvPr>
        </p:nvSpPr>
        <p:spPr>
          <a:xfrm>
            <a:off x="611575" y="333445"/>
            <a:ext cx="10969200" cy="705600"/>
          </a:xfrm>
        </p:spPr>
        <p:txBody>
          <a:bodyPr>
            <a:normAutofit fontScale="90000"/>
          </a:bodyPr>
          <a:lstStyle/>
          <a:p>
            <a:r>
              <a:rPr lang="en-US" altLang="zh-CN" sz="2000" b="1" dirty="0">
                <a:solidFill>
                  <a:srgbClr val="C00000"/>
                </a:solidFill>
                <a:uFillTx/>
                <a:latin typeface="Calibri" panose="020F0502020204030204" charset="0"/>
                <a:cs typeface="Calibri" panose="020F0502020204030204" charset="0"/>
                <a:sym typeface="+mn-ea"/>
              </a:rPr>
              <a:t>Ancient solar techlonogies</a:t>
            </a:r>
            <a:endParaRPr lang="zh-CN" altLang="en-US" sz="2000"/>
          </a:p>
        </p:txBody>
      </p:sp>
      <p:sp>
        <p:nvSpPr>
          <p:cNvPr id="5" name="内容占位符 4"/>
          <p:cNvSpPr>
            <a:spLocks noGrp="1"/>
          </p:cNvSpPr>
          <p:nvPr>
            <p:ph sz="quarter" idx="13"/>
          </p:nvPr>
        </p:nvSpPr>
        <p:spPr>
          <a:xfrm>
            <a:off x="361950" y="813435"/>
            <a:ext cx="3318510" cy="225425"/>
          </a:xfrm>
        </p:spPr>
        <p:txBody>
          <a:bodyPr/>
          <a:lstStyle/>
          <a:p>
            <a:r>
              <a:rPr lang="en-US" altLang="zh-CN" dirty="0">
                <a:latin typeface="Calibri" panose="020F0502020204030204" charset="0"/>
                <a:ea typeface="Times New Roman" panose="02020603050405020304" charset="0"/>
                <a:cs typeface="Calibri" panose="020F0502020204030204" charset="0"/>
                <a:sym typeface="+mn-ea"/>
              </a:rPr>
              <a:t>Sundial, </a:t>
            </a:r>
            <a:r>
              <a:rPr lang="en-US" altLang="zh-CN" dirty="0" err="1">
                <a:latin typeface="Calibri" panose="020F0502020204030204" charset="0"/>
                <a:ea typeface="Times New Roman" panose="02020603050405020304" charset="0"/>
                <a:cs typeface="Calibri" panose="020F0502020204030204" charset="0"/>
                <a:sym typeface="+mn-ea"/>
              </a:rPr>
              <a:t>Yangsui and </a:t>
            </a:r>
            <a:r>
              <a:rPr lang="en-US" altLang="zh-CN" dirty="0">
                <a:latin typeface="Calibri" panose="020F0502020204030204" charset="0"/>
                <a:ea typeface="Times New Roman" panose="02020603050405020304" charset="0"/>
                <a:cs typeface="Calibri" panose="020F0502020204030204" charset="0"/>
                <a:sym typeface="+mn-ea"/>
              </a:rPr>
              <a:t>magic mirror</a:t>
            </a:r>
            <a:endParaRPr lang="zh-CN" altLang="en-US"/>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1771</Words>
  <Application>WPS 演示</Application>
  <PresentationFormat>宽屏</PresentationFormat>
  <Paragraphs>48</Paragraphs>
  <Slides>5</Slides>
  <Notes>4</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5</vt:i4>
      </vt:variant>
    </vt:vector>
  </HeadingPairs>
  <TitlesOfParts>
    <vt:vector size="18" baseType="lpstr">
      <vt:lpstr>Arial</vt:lpstr>
      <vt:lpstr>宋体</vt:lpstr>
      <vt:lpstr>Wingdings</vt:lpstr>
      <vt:lpstr>Wingdings</vt:lpstr>
      <vt:lpstr>Calibri</vt:lpstr>
      <vt:lpstr>Times New Roman</vt:lpstr>
      <vt:lpstr>方正大黑简体</vt:lpstr>
      <vt:lpstr>方正黑体简体</vt:lpstr>
      <vt:lpstr>仿宋</vt:lpstr>
      <vt:lpstr>黑体</vt:lpstr>
      <vt:lpstr>微软雅黑</vt:lpstr>
      <vt:lpstr>Arial Unicode MS</vt:lpstr>
      <vt:lpstr>WPS</vt:lpstr>
      <vt:lpstr>Ancient solar techlonogies</vt:lpstr>
      <vt:lpstr>Ancient solar techlonogies</vt:lpstr>
      <vt:lpstr>Ancient solar techlonogies</vt:lpstr>
      <vt:lpstr>Ancient solar techlonogies</vt:lpstr>
      <vt:lpstr>Ancient solar techlonogies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光元</cp:lastModifiedBy>
  <cp:revision>158</cp:revision>
  <dcterms:created xsi:type="dcterms:W3CDTF">2019-06-19T02:08:00Z</dcterms:created>
  <dcterms:modified xsi:type="dcterms:W3CDTF">2025-04-01T09:38:48Z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2052-11.8.2.8053</vt:lpwstr>
  </property>
  <property fmtid="{D5CDD505-2E9C-101B-9397-08002B2CF9AE}" pid="3" name="ICV">
    <vt:lpwstr>48C266977C3D4265B2C7E6EF8BEFEAB3_11</vt:lpwstr>
  </property>
</Properties>
</file>